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792" r:id="rId3"/>
    <p:sldId id="900" r:id="rId4"/>
    <p:sldId id="898" r:id="rId5"/>
    <p:sldId id="899" r:id="rId6"/>
    <p:sldId id="257" r:id="rId7"/>
    <p:sldId id="965" r:id="rId8"/>
    <p:sldId id="791" r:id="rId9"/>
    <p:sldId id="258" r:id="rId10"/>
    <p:sldId id="384" r:id="rId11"/>
    <p:sldId id="884" r:id="rId12"/>
    <p:sldId id="879" r:id="rId13"/>
    <p:sldId id="880" r:id="rId14"/>
    <p:sldId id="881" r:id="rId15"/>
    <p:sldId id="885" r:id="rId16"/>
    <p:sldId id="882" r:id="rId17"/>
    <p:sldId id="883" r:id="rId18"/>
    <p:sldId id="886" r:id="rId19"/>
    <p:sldId id="887" r:id="rId20"/>
    <p:sldId id="888" r:id="rId21"/>
    <p:sldId id="889" r:id="rId22"/>
    <p:sldId id="890" r:id="rId23"/>
    <p:sldId id="891" r:id="rId24"/>
    <p:sldId id="892" r:id="rId25"/>
    <p:sldId id="893" r:id="rId26"/>
    <p:sldId id="894" r:id="rId27"/>
    <p:sldId id="903" r:id="rId28"/>
    <p:sldId id="904" r:id="rId29"/>
    <p:sldId id="905" r:id="rId30"/>
    <p:sldId id="906" r:id="rId31"/>
    <p:sldId id="907" r:id="rId32"/>
    <p:sldId id="908" r:id="rId33"/>
    <p:sldId id="909" r:id="rId34"/>
    <p:sldId id="910" r:id="rId35"/>
    <p:sldId id="911" r:id="rId36"/>
    <p:sldId id="912" r:id="rId37"/>
    <p:sldId id="913" r:id="rId38"/>
    <p:sldId id="968" r:id="rId39"/>
    <p:sldId id="969" r:id="rId40"/>
    <p:sldId id="914" r:id="rId41"/>
    <p:sldId id="915" r:id="rId42"/>
    <p:sldId id="916" r:id="rId43"/>
    <p:sldId id="917" r:id="rId44"/>
    <p:sldId id="918" r:id="rId45"/>
    <p:sldId id="919" r:id="rId46"/>
    <p:sldId id="920" r:id="rId47"/>
    <p:sldId id="921" r:id="rId48"/>
    <p:sldId id="922" r:id="rId49"/>
    <p:sldId id="923" r:id="rId50"/>
    <p:sldId id="924" r:id="rId51"/>
    <p:sldId id="925" r:id="rId52"/>
    <p:sldId id="926" r:id="rId53"/>
    <p:sldId id="927" r:id="rId54"/>
    <p:sldId id="928" r:id="rId55"/>
    <p:sldId id="929" r:id="rId56"/>
    <p:sldId id="930" r:id="rId57"/>
    <p:sldId id="931" r:id="rId58"/>
    <p:sldId id="793" r:id="rId59"/>
    <p:sldId id="260" r:id="rId60"/>
    <p:sldId id="932" r:id="rId61"/>
    <p:sldId id="261" r:id="rId62"/>
    <p:sldId id="877" r:id="rId63"/>
    <p:sldId id="493" r:id="rId64"/>
    <p:sldId id="964" r:id="rId65"/>
    <p:sldId id="263" r:id="rId66"/>
    <p:sldId id="264" r:id="rId67"/>
    <p:sldId id="902" r:id="rId68"/>
    <p:sldId id="933" r:id="rId69"/>
    <p:sldId id="966" r:id="rId70"/>
    <p:sldId id="262" r:id="rId71"/>
    <p:sldId id="967" r:id="rId72"/>
    <p:sldId id="901"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B64A-60D8-2F78-A69F-60E2A3EB0A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20C22448-50ED-C3AF-4121-3441C8F77F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5153816B-1F48-B322-C1CB-A0380B33E3C8}"/>
              </a:ext>
            </a:extLst>
          </p:cNvPr>
          <p:cNvSpPr>
            <a:spLocks noGrp="1"/>
          </p:cNvSpPr>
          <p:nvPr>
            <p:ph type="dt" sz="half" idx="10"/>
          </p:nvPr>
        </p:nvSpPr>
        <p:spPr/>
        <p:txBody>
          <a:bodyPr/>
          <a:lstStyle/>
          <a:p>
            <a:fld id="{8F1A507B-498F-4655-A708-F117E8F8823C}" type="datetimeFigureOut">
              <a:rPr lang="en-SG" smtClean="0"/>
              <a:t>14/6/2023</a:t>
            </a:fld>
            <a:endParaRPr lang="en-SG"/>
          </a:p>
        </p:txBody>
      </p:sp>
      <p:sp>
        <p:nvSpPr>
          <p:cNvPr id="5" name="Footer Placeholder 4">
            <a:extLst>
              <a:ext uri="{FF2B5EF4-FFF2-40B4-BE49-F238E27FC236}">
                <a16:creationId xmlns:a16="http://schemas.microsoft.com/office/drawing/2014/main" id="{443C11CB-E23A-B0C8-02E4-ABCB5A9BBCF4}"/>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3DD199A-60B5-7A86-8026-8EAB0EEA58F8}"/>
              </a:ext>
            </a:extLst>
          </p:cNvPr>
          <p:cNvSpPr>
            <a:spLocks noGrp="1"/>
          </p:cNvSpPr>
          <p:nvPr>
            <p:ph type="sldNum" sz="quarter" idx="12"/>
          </p:nvPr>
        </p:nvSpPr>
        <p:spPr/>
        <p:txBody>
          <a:bodyPr/>
          <a:lstStyle/>
          <a:p>
            <a:fld id="{2232B7BB-1C79-45C6-9161-72EE208C9A74}" type="slidenum">
              <a:rPr lang="en-SG" smtClean="0"/>
              <a:t>‹#›</a:t>
            </a:fld>
            <a:endParaRPr lang="en-SG"/>
          </a:p>
        </p:txBody>
      </p:sp>
    </p:spTree>
    <p:extLst>
      <p:ext uri="{BB962C8B-B14F-4D97-AF65-F5344CB8AC3E}">
        <p14:creationId xmlns:p14="http://schemas.microsoft.com/office/powerpoint/2010/main" val="1730909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1FD5-4413-74CC-3D8F-AEF9E14FFEF1}"/>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804BCC14-3ADF-49C8-85B0-0081648AEA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3EEC6A6-641E-3C1B-9652-935588ACB900}"/>
              </a:ext>
            </a:extLst>
          </p:cNvPr>
          <p:cNvSpPr>
            <a:spLocks noGrp="1"/>
          </p:cNvSpPr>
          <p:nvPr>
            <p:ph type="dt" sz="half" idx="10"/>
          </p:nvPr>
        </p:nvSpPr>
        <p:spPr/>
        <p:txBody>
          <a:bodyPr/>
          <a:lstStyle/>
          <a:p>
            <a:fld id="{8F1A507B-498F-4655-A708-F117E8F8823C}" type="datetimeFigureOut">
              <a:rPr lang="en-SG" smtClean="0"/>
              <a:t>14/6/2023</a:t>
            </a:fld>
            <a:endParaRPr lang="en-SG"/>
          </a:p>
        </p:txBody>
      </p:sp>
      <p:sp>
        <p:nvSpPr>
          <p:cNvPr id="5" name="Footer Placeholder 4">
            <a:extLst>
              <a:ext uri="{FF2B5EF4-FFF2-40B4-BE49-F238E27FC236}">
                <a16:creationId xmlns:a16="http://schemas.microsoft.com/office/drawing/2014/main" id="{5C79D60D-A9A7-F598-5F08-93A55C09BF3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2CE85F7-2654-E360-A1C9-641E46F1230C}"/>
              </a:ext>
            </a:extLst>
          </p:cNvPr>
          <p:cNvSpPr>
            <a:spLocks noGrp="1"/>
          </p:cNvSpPr>
          <p:nvPr>
            <p:ph type="sldNum" sz="quarter" idx="12"/>
          </p:nvPr>
        </p:nvSpPr>
        <p:spPr/>
        <p:txBody>
          <a:bodyPr/>
          <a:lstStyle/>
          <a:p>
            <a:fld id="{2232B7BB-1C79-45C6-9161-72EE208C9A74}" type="slidenum">
              <a:rPr lang="en-SG" smtClean="0"/>
              <a:t>‹#›</a:t>
            </a:fld>
            <a:endParaRPr lang="en-SG"/>
          </a:p>
        </p:txBody>
      </p:sp>
    </p:spTree>
    <p:extLst>
      <p:ext uri="{BB962C8B-B14F-4D97-AF65-F5344CB8AC3E}">
        <p14:creationId xmlns:p14="http://schemas.microsoft.com/office/powerpoint/2010/main" val="1539626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B04EDE-DA09-2885-E5F6-7FF7E69421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88C844E4-BC7C-CB2F-F921-9545331780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41F8FE6-E070-6218-CE00-AAE9725032BE}"/>
              </a:ext>
            </a:extLst>
          </p:cNvPr>
          <p:cNvSpPr>
            <a:spLocks noGrp="1"/>
          </p:cNvSpPr>
          <p:nvPr>
            <p:ph type="dt" sz="half" idx="10"/>
          </p:nvPr>
        </p:nvSpPr>
        <p:spPr/>
        <p:txBody>
          <a:bodyPr/>
          <a:lstStyle/>
          <a:p>
            <a:fld id="{8F1A507B-498F-4655-A708-F117E8F8823C}" type="datetimeFigureOut">
              <a:rPr lang="en-SG" smtClean="0"/>
              <a:t>14/6/2023</a:t>
            </a:fld>
            <a:endParaRPr lang="en-SG"/>
          </a:p>
        </p:txBody>
      </p:sp>
      <p:sp>
        <p:nvSpPr>
          <p:cNvPr id="5" name="Footer Placeholder 4">
            <a:extLst>
              <a:ext uri="{FF2B5EF4-FFF2-40B4-BE49-F238E27FC236}">
                <a16:creationId xmlns:a16="http://schemas.microsoft.com/office/drawing/2014/main" id="{8485DE95-739A-C0F1-CA3B-48F2F7BA9D4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C70AC44-DFD6-853A-7C6D-619CC1D5D109}"/>
              </a:ext>
            </a:extLst>
          </p:cNvPr>
          <p:cNvSpPr>
            <a:spLocks noGrp="1"/>
          </p:cNvSpPr>
          <p:nvPr>
            <p:ph type="sldNum" sz="quarter" idx="12"/>
          </p:nvPr>
        </p:nvSpPr>
        <p:spPr/>
        <p:txBody>
          <a:bodyPr/>
          <a:lstStyle/>
          <a:p>
            <a:fld id="{2232B7BB-1C79-45C6-9161-72EE208C9A74}" type="slidenum">
              <a:rPr lang="en-SG" smtClean="0"/>
              <a:t>‹#›</a:t>
            </a:fld>
            <a:endParaRPr lang="en-SG"/>
          </a:p>
        </p:txBody>
      </p:sp>
    </p:spTree>
    <p:extLst>
      <p:ext uri="{BB962C8B-B14F-4D97-AF65-F5344CB8AC3E}">
        <p14:creationId xmlns:p14="http://schemas.microsoft.com/office/powerpoint/2010/main" val="96153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85CA5-55D7-7902-C80F-5901A3A11A38}"/>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72B4FB97-2F53-3C03-968D-CF84CDF4FF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573BCB3-C31E-AE99-E7E5-A01C76078E68}"/>
              </a:ext>
            </a:extLst>
          </p:cNvPr>
          <p:cNvSpPr>
            <a:spLocks noGrp="1"/>
          </p:cNvSpPr>
          <p:nvPr>
            <p:ph type="dt" sz="half" idx="10"/>
          </p:nvPr>
        </p:nvSpPr>
        <p:spPr/>
        <p:txBody>
          <a:bodyPr/>
          <a:lstStyle/>
          <a:p>
            <a:fld id="{8F1A507B-498F-4655-A708-F117E8F8823C}" type="datetimeFigureOut">
              <a:rPr lang="en-SG" smtClean="0"/>
              <a:t>14/6/2023</a:t>
            </a:fld>
            <a:endParaRPr lang="en-SG"/>
          </a:p>
        </p:txBody>
      </p:sp>
      <p:sp>
        <p:nvSpPr>
          <p:cNvPr id="5" name="Footer Placeholder 4">
            <a:extLst>
              <a:ext uri="{FF2B5EF4-FFF2-40B4-BE49-F238E27FC236}">
                <a16:creationId xmlns:a16="http://schemas.microsoft.com/office/drawing/2014/main" id="{C1BC63C0-B8B1-99D1-8D21-A0E9F3C096B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DCB2657-E54C-9B7B-47F7-11AB8AD79816}"/>
              </a:ext>
            </a:extLst>
          </p:cNvPr>
          <p:cNvSpPr>
            <a:spLocks noGrp="1"/>
          </p:cNvSpPr>
          <p:nvPr>
            <p:ph type="sldNum" sz="quarter" idx="12"/>
          </p:nvPr>
        </p:nvSpPr>
        <p:spPr/>
        <p:txBody>
          <a:bodyPr/>
          <a:lstStyle/>
          <a:p>
            <a:fld id="{2232B7BB-1C79-45C6-9161-72EE208C9A74}" type="slidenum">
              <a:rPr lang="en-SG" smtClean="0"/>
              <a:t>‹#›</a:t>
            </a:fld>
            <a:endParaRPr lang="en-SG"/>
          </a:p>
        </p:txBody>
      </p:sp>
    </p:spTree>
    <p:extLst>
      <p:ext uri="{BB962C8B-B14F-4D97-AF65-F5344CB8AC3E}">
        <p14:creationId xmlns:p14="http://schemas.microsoft.com/office/powerpoint/2010/main" val="3778545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A2A1-4362-DBB5-2526-49113A07D0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54683DA1-31A0-2BE2-FB4C-0F0EAC137A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6F4A26-550A-70BD-39EF-ED399C044D8D}"/>
              </a:ext>
            </a:extLst>
          </p:cNvPr>
          <p:cNvSpPr>
            <a:spLocks noGrp="1"/>
          </p:cNvSpPr>
          <p:nvPr>
            <p:ph type="dt" sz="half" idx="10"/>
          </p:nvPr>
        </p:nvSpPr>
        <p:spPr/>
        <p:txBody>
          <a:bodyPr/>
          <a:lstStyle/>
          <a:p>
            <a:fld id="{8F1A507B-498F-4655-A708-F117E8F8823C}" type="datetimeFigureOut">
              <a:rPr lang="en-SG" smtClean="0"/>
              <a:t>14/6/2023</a:t>
            </a:fld>
            <a:endParaRPr lang="en-SG"/>
          </a:p>
        </p:txBody>
      </p:sp>
      <p:sp>
        <p:nvSpPr>
          <p:cNvPr id="5" name="Footer Placeholder 4">
            <a:extLst>
              <a:ext uri="{FF2B5EF4-FFF2-40B4-BE49-F238E27FC236}">
                <a16:creationId xmlns:a16="http://schemas.microsoft.com/office/drawing/2014/main" id="{B234002F-3F1B-2474-D019-AA9BB4F9CE5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B491B5AE-1127-1452-27A0-47B47A273278}"/>
              </a:ext>
            </a:extLst>
          </p:cNvPr>
          <p:cNvSpPr>
            <a:spLocks noGrp="1"/>
          </p:cNvSpPr>
          <p:nvPr>
            <p:ph type="sldNum" sz="quarter" idx="12"/>
          </p:nvPr>
        </p:nvSpPr>
        <p:spPr/>
        <p:txBody>
          <a:bodyPr/>
          <a:lstStyle/>
          <a:p>
            <a:fld id="{2232B7BB-1C79-45C6-9161-72EE208C9A74}" type="slidenum">
              <a:rPr lang="en-SG" smtClean="0"/>
              <a:t>‹#›</a:t>
            </a:fld>
            <a:endParaRPr lang="en-SG"/>
          </a:p>
        </p:txBody>
      </p:sp>
    </p:spTree>
    <p:extLst>
      <p:ext uri="{BB962C8B-B14F-4D97-AF65-F5344CB8AC3E}">
        <p14:creationId xmlns:p14="http://schemas.microsoft.com/office/powerpoint/2010/main" val="917203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A36E-22E9-D6AD-D29E-6C0C35FC31D1}"/>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633F98CD-52E0-AA27-AFC0-5BBBCC18BE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6D1A80AA-D53B-DCBC-8044-04F4850E38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2D08DA4D-2E3C-9E85-89B0-EA18F78584A4}"/>
              </a:ext>
            </a:extLst>
          </p:cNvPr>
          <p:cNvSpPr>
            <a:spLocks noGrp="1"/>
          </p:cNvSpPr>
          <p:nvPr>
            <p:ph type="dt" sz="half" idx="10"/>
          </p:nvPr>
        </p:nvSpPr>
        <p:spPr/>
        <p:txBody>
          <a:bodyPr/>
          <a:lstStyle/>
          <a:p>
            <a:fld id="{8F1A507B-498F-4655-A708-F117E8F8823C}" type="datetimeFigureOut">
              <a:rPr lang="en-SG" smtClean="0"/>
              <a:t>14/6/2023</a:t>
            </a:fld>
            <a:endParaRPr lang="en-SG"/>
          </a:p>
        </p:txBody>
      </p:sp>
      <p:sp>
        <p:nvSpPr>
          <p:cNvPr id="6" name="Footer Placeholder 5">
            <a:extLst>
              <a:ext uri="{FF2B5EF4-FFF2-40B4-BE49-F238E27FC236}">
                <a16:creationId xmlns:a16="http://schemas.microsoft.com/office/drawing/2014/main" id="{D4E6913A-5477-91DE-49AC-EBAB8C8ABB53}"/>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33209806-853E-C5DC-2DD9-967DE5B0FD0C}"/>
              </a:ext>
            </a:extLst>
          </p:cNvPr>
          <p:cNvSpPr>
            <a:spLocks noGrp="1"/>
          </p:cNvSpPr>
          <p:nvPr>
            <p:ph type="sldNum" sz="quarter" idx="12"/>
          </p:nvPr>
        </p:nvSpPr>
        <p:spPr/>
        <p:txBody>
          <a:bodyPr/>
          <a:lstStyle/>
          <a:p>
            <a:fld id="{2232B7BB-1C79-45C6-9161-72EE208C9A74}" type="slidenum">
              <a:rPr lang="en-SG" smtClean="0"/>
              <a:t>‹#›</a:t>
            </a:fld>
            <a:endParaRPr lang="en-SG"/>
          </a:p>
        </p:txBody>
      </p:sp>
    </p:spTree>
    <p:extLst>
      <p:ext uri="{BB962C8B-B14F-4D97-AF65-F5344CB8AC3E}">
        <p14:creationId xmlns:p14="http://schemas.microsoft.com/office/powerpoint/2010/main" val="1681767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B7791-9AF6-65D6-46E0-97D77CD12FF7}"/>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AE00961-D793-60D4-701D-D3F5FE77A6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27168C-0FAF-A092-0080-6D174834ED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B362DD7C-A49A-1E9B-D85C-711B19296A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D238B1-E272-72AF-45A4-41CFF3DE89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78986D3-F3AD-6A52-D405-A4096CEF60A8}"/>
              </a:ext>
            </a:extLst>
          </p:cNvPr>
          <p:cNvSpPr>
            <a:spLocks noGrp="1"/>
          </p:cNvSpPr>
          <p:nvPr>
            <p:ph type="dt" sz="half" idx="10"/>
          </p:nvPr>
        </p:nvSpPr>
        <p:spPr/>
        <p:txBody>
          <a:bodyPr/>
          <a:lstStyle/>
          <a:p>
            <a:fld id="{8F1A507B-498F-4655-A708-F117E8F8823C}" type="datetimeFigureOut">
              <a:rPr lang="en-SG" smtClean="0"/>
              <a:t>14/6/2023</a:t>
            </a:fld>
            <a:endParaRPr lang="en-SG"/>
          </a:p>
        </p:txBody>
      </p:sp>
      <p:sp>
        <p:nvSpPr>
          <p:cNvPr id="8" name="Footer Placeholder 7">
            <a:extLst>
              <a:ext uri="{FF2B5EF4-FFF2-40B4-BE49-F238E27FC236}">
                <a16:creationId xmlns:a16="http://schemas.microsoft.com/office/drawing/2014/main" id="{62289056-1593-EC37-8D46-A24470706068}"/>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879EAB3D-AC1F-0A8F-EA95-E87D8A3BCA94}"/>
              </a:ext>
            </a:extLst>
          </p:cNvPr>
          <p:cNvSpPr>
            <a:spLocks noGrp="1"/>
          </p:cNvSpPr>
          <p:nvPr>
            <p:ph type="sldNum" sz="quarter" idx="12"/>
          </p:nvPr>
        </p:nvSpPr>
        <p:spPr/>
        <p:txBody>
          <a:bodyPr/>
          <a:lstStyle/>
          <a:p>
            <a:fld id="{2232B7BB-1C79-45C6-9161-72EE208C9A74}" type="slidenum">
              <a:rPr lang="en-SG" smtClean="0"/>
              <a:t>‹#›</a:t>
            </a:fld>
            <a:endParaRPr lang="en-SG"/>
          </a:p>
        </p:txBody>
      </p:sp>
    </p:spTree>
    <p:extLst>
      <p:ext uri="{BB962C8B-B14F-4D97-AF65-F5344CB8AC3E}">
        <p14:creationId xmlns:p14="http://schemas.microsoft.com/office/powerpoint/2010/main" val="2591024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10F5-6588-246F-4F6F-656F4F24E21E}"/>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57D1E8CE-4E03-3138-C80C-6E576CE023FF}"/>
              </a:ext>
            </a:extLst>
          </p:cNvPr>
          <p:cNvSpPr>
            <a:spLocks noGrp="1"/>
          </p:cNvSpPr>
          <p:nvPr>
            <p:ph type="dt" sz="half" idx="10"/>
          </p:nvPr>
        </p:nvSpPr>
        <p:spPr/>
        <p:txBody>
          <a:bodyPr/>
          <a:lstStyle/>
          <a:p>
            <a:fld id="{8F1A507B-498F-4655-A708-F117E8F8823C}" type="datetimeFigureOut">
              <a:rPr lang="en-SG" smtClean="0"/>
              <a:t>14/6/2023</a:t>
            </a:fld>
            <a:endParaRPr lang="en-SG"/>
          </a:p>
        </p:txBody>
      </p:sp>
      <p:sp>
        <p:nvSpPr>
          <p:cNvPr id="4" name="Footer Placeholder 3">
            <a:extLst>
              <a:ext uri="{FF2B5EF4-FFF2-40B4-BE49-F238E27FC236}">
                <a16:creationId xmlns:a16="http://schemas.microsoft.com/office/drawing/2014/main" id="{38DD608D-6D88-D979-6087-3497EC314625}"/>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E4FB8A54-0625-CECC-B6D7-753CAC919834}"/>
              </a:ext>
            </a:extLst>
          </p:cNvPr>
          <p:cNvSpPr>
            <a:spLocks noGrp="1"/>
          </p:cNvSpPr>
          <p:nvPr>
            <p:ph type="sldNum" sz="quarter" idx="12"/>
          </p:nvPr>
        </p:nvSpPr>
        <p:spPr/>
        <p:txBody>
          <a:bodyPr/>
          <a:lstStyle/>
          <a:p>
            <a:fld id="{2232B7BB-1C79-45C6-9161-72EE208C9A74}" type="slidenum">
              <a:rPr lang="en-SG" smtClean="0"/>
              <a:t>‹#›</a:t>
            </a:fld>
            <a:endParaRPr lang="en-SG"/>
          </a:p>
        </p:txBody>
      </p:sp>
    </p:spTree>
    <p:extLst>
      <p:ext uri="{BB962C8B-B14F-4D97-AF65-F5344CB8AC3E}">
        <p14:creationId xmlns:p14="http://schemas.microsoft.com/office/powerpoint/2010/main" val="4088299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8AB6F5-187C-3767-EFC4-80731E1BC528}"/>
              </a:ext>
            </a:extLst>
          </p:cNvPr>
          <p:cNvSpPr>
            <a:spLocks noGrp="1"/>
          </p:cNvSpPr>
          <p:nvPr>
            <p:ph type="dt" sz="half" idx="10"/>
          </p:nvPr>
        </p:nvSpPr>
        <p:spPr/>
        <p:txBody>
          <a:bodyPr/>
          <a:lstStyle/>
          <a:p>
            <a:fld id="{8F1A507B-498F-4655-A708-F117E8F8823C}" type="datetimeFigureOut">
              <a:rPr lang="en-SG" smtClean="0"/>
              <a:t>14/6/2023</a:t>
            </a:fld>
            <a:endParaRPr lang="en-SG"/>
          </a:p>
        </p:txBody>
      </p:sp>
      <p:sp>
        <p:nvSpPr>
          <p:cNvPr id="3" name="Footer Placeholder 2">
            <a:extLst>
              <a:ext uri="{FF2B5EF4-FFF2-40B4-BE49-F238E27FC236}">
                <a16:creationId xmlns:a16="http://schemas.microsoft.com/office/drawing/2014/main" id="{3695815E-BECA-5346-903E-5320075D18D3}"/>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2551E4A5-9F10-B966-B339-C168FD6E75A6}"/>
              </a:ext>
            </a:extLst>
          </p:cNvPr>
          <p:cNvSpPr>
            <a:spLocks noGrp="1"/>
          </p:cNvSpPr>
          <p:nvPr>
            <p:ph type="sldNum" sz="quarter" idx="12"/>
          </p:nvPr>
        </p:nvSpPr>
        <p:spPr/>
        <p:txBody>
          <a:bodyPr/>
          <a:lstStyle/>
          <a:p>
            <a:fld id="{2232B7BB-1C79-45C6-9161-72EE208C9A74}" type="slidenum">
              <a:rPr lang="en-SG" smtClean="0"/>
              <a:t>‹#›</a:t>
            </a:fld>
            <a:endParaRPr lang="en-SG"/>
          </a:p>
        </p:txBody>
      </p:sp>
    </p:spTree>
    <p:extLst>
      <p:ext uri="{BB962C8B-B14F-4D97-AF65-F5344CB8AC3E}">
        <p14:creationId xmlns:p14="http://schemas.microsoft.com/office/powerpoint/2010/main" val="132327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248C-9FC8-A497-9FA6-17D1E57342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7D8BC876-B9F7-3811-8E88-601AB47260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E28B9555-F80E-6AF5-877E-8D3694D19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F4FEDD-20C8-2815-273D-691757BFCDFE}"/>
              </a:ext>
            </a:extLst>
          </p:cNvPr>
          <p:cNvSpPr>
            <a:spLocks noGrp="1"/>
          </p:cNvSpPr>
          <p:nvPr>
            <p:ph type="dt" sz="half" idx="10"/>
          </p:nvPr>
        </p:nvSpPr>
        <p:spPr/>
        <p:txBody>
          <a:bodyPr/>
          <a:lstStyle/>
          <a:p>
            <a:fld id="{8F1A507B-498F-4655-A708-F117E8F8823C}" type="datetimeFigureOut">
              <a:rPr lang="en-SG" smtClean="0"/>
              <a:t>14/6/2023</a:t>
            </a:fld>
            <a:endParaRPr lang="en-SG"/>
          </a:p>
        </p:txBody>
      </p:sp>
      <p:sp>
        <p:nvSpPr>
          <p:cNvPr id="6" name="Footer Placeholder 5">
            <a:extLst>
              <a:ext uri="{FF2B5EF4-FFF2-40B4-BE49-F238E27FC236}">
                <a16:creationId xmlns:a16="http://schemas.microsoft.com/office/drawing/2014/main" id="{A3B01BA1-94F6-47DB-BB7B-C81E52F8AF9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5BB1D8CA-CE1A-89AD-E51E-D181C9080B22}"/>
              </a:ext>
            </a:extLst>
          </p:cNvPr>
          <p:cNvSpPr>
            <a:spLocks noGrp="1"/>
          </p:cNvSpPr>
          <p:nvPr>
            <p:ph type="sldNum" sz="quarter" idx="12"/>
          </p:nvPr>
        </p:nvSpPr>
        <p:spPr/>
        <p:txBody>
          <a:bodyPr/>
          <a:lstStyle/>
          <a:p>
            <a:fld id="{2232B7BB-1C79-45C6-9161-72EE208C9A74}" type="slidenum">
              <a:rPr lang="en-SG" smtClean="0"/>
              <a:t>‹#›</a:t>
            </a:fld>
            <a:endParaRPr lang="en-SG"/>
          </a:p>
        </p:txBody>
      </p:sp>
    </p:spTree>
    <p:extLst>
      <p:ext uri="{BB962C8B-B14F-4D97-AF65-F5344CB8AC3E}">
        <p14:creationId xmlns:p14="http://schemas.microsoft.com/office/powerpoint/2010/main" val="819815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9144B-09A2-56EE-F0C1-2EA9E2495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6A2CA1A7-C1B9-414D-9D71-4DF8D9F0EF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F02CEAC4-49A6-88A3-6B6C-02132F5B84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736737-4343-FDF4-7DB9-A715E734D95F}"/>
              </a:ext>
            </a:extLst>
          </p:cNvPr>
          <p:cNvSpPr>
            <a:spLocks noGrp="1"/>
          </p:cNvSpPr>
          <p:nvPr>
            <p:ph type="dt" sz="half" idx="10"/>
          </p:nvPr>
        </p:nvSpPr>
        <p:spPr/>
        <p:txBody>
          <a:bodyPr/>
          <a:lstStyle/>
          <a:p>
            <a:fld id="{8F1A507B-498F-4655-A708-F117E8F8823C}" type="datetimeFigureOut">
              <a:rPr lang="en-SG" smtClean="0"/>
              <a:t>14/6/2023</a:t>
            </a:fld>
            <a:endParaRPr lang="en-SG"/>
          </a:p>
        </p:txBody>
      </p:sp>
      <p:sp>
        <p:nvSpPr>
          <p:cNvPr id="6" name="Footer Placeholder 5">
            <a:extLst>
              <a:ext uri="{FF2B5EF4-FFF2-40B4-BE49-F238E27FC236}">
                <a16:creationId xmlns:a16="http://schemas.microsoft.com/office/drawing/2014/main" id="{76923F84-E553-F9A7-FFA8-CC90F5F76219}"/>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C8579C1F-776A-635E-9686-1CE14BDF8497}"/>
              </a:ext>
            </a:extLst>
          </p:cNvPr>
          <p:cNvSpPr>
            <a:spLocks noGrp="1"/>
          </p:cNvSpPr>
          <p:nvPr>
            <p:ph type="sldNum" sz="quarter" idx="12"/>
          </p:nvPr>
        </p:nvSpPr>
        <p:spPr/>
        <p:txBody>
          <a:bodyPr/>
          <a:lstStyle/>
          <a:p>
            <a:fld id="{2232B7BB-1C79-45C6-9161-72EE208C9A74}" type="slidenum">
              <a:rPr lang="en-SG" smtClean="0"/>
              <a:t>‹#›</a:t>
            </a:fld>
            <a:endParaRPr lang="en-SG"/>
          </a:p>
        </p:txBody>
      </p:sp>
    </p:spTree>
    <p:extLst>
      <p:ext uri="{BB962C8B-B14F-4D97-AF65-F5344CB8AC3E}">
        <p14:creationId xmlns:p14="http://schemas.microsoft.com/office/powerpoint/2010/main" val="180438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10AE25-CB89-6EFE-F607-05E31A4DA1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55F394ED-4B56-43EA-CB37-272D78BCC3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5FBDC44-5AFF-B41F-7275-57886C7553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A507B-498F-4655-A708-F117E8F8823C}" type="datetimeFigureOut">
              <a:rPr lang="en-SG" smtClean="0"/>
              <a:t>14/6/2023</a:t>
            </a:fld>
            <a:endParaRPr lang="en-SG"/>
          </a:p>
        </p:txBody>
      </p:sp>
      <p:sp>
        <p:nvSpPr>
          <p:cNvPr id="5" name="Footer Placeholder 4">
            <a:extLst>
              <a:ext uri="{FF2B5EF4-FFF2-40B4-BE49-F238E27FC236}">
                <a16:creationId xmlns:a16="http://schemas.microsoft.com/office/drawing/2014/main" id="{C407BFE6-F555-4B61-236A-61F1E3C56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797223F2-3D01-7BFC-A1A2-211109B0E6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2B7BB-1C79-45C6-9161-72EE208C9A74}" type="slidenum">
              <a:rPr lang="en-SG" smtClean="0"/>
              <a:t>‹#›</a:t>
            </a:fld>
            <a:endParaRPr lang="en-SG"/>
          </a:p>
        </p:txBody>
      </p:sp>
    </p:spTree>
    <p:extLst>
      <p:ext uri="{BB962C8B-B14F-4D97-AF65-F5344CB8AC3E}">
        <p14:creationId xmlns:p14="http://schemas.microsoft.com/office/powerpoint/2010/main" val="1676476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ukul.asher@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illiamkoehrsen.medium.com/?source=post_page-----57060c0d2f19--------------------------------" TargetMode="External"/><Relationship Id="rId2" Type="http://schemas.openxmlformats.org/officeDocument/2006/relationships/hyperlink" Target="https://towardsdatascience.com/lessons-from-how-to-lie-with-statistics-57060c0d2f1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n.wikipedia.org/wiki/Data_literac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tylervigen.com/spurious-correlation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Observational_study" TargetMode="External"/><Relationship Id="rId2" Type="http://schemas.openxmlformats.org/officeDocument/2006/relationships/hyperlink" Target="https://en.wikipedia.org/wiki/Randomized_controlled_tria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venngage.com/blog/misleading-graph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erialmentor.com/dataviz/" TargetMode="External"/><Relationship Id="rId2" Type="http://schemas.openxmlformats.org/officeDocument/2006/relationships/hyperlink" Target="https://www.edwardtufte.com/tufte/books_vdqi"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en.wikipedia.org/wiki/Insensitivity_to_sample_size#cite_ref-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its.caltech.edu/~camerer/Ec101/JudgementUncertainty.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republicworld.com/world-news/global-event-news/indian-american-mathematician-cr-rao-aged-102-awarded-international-prize-in-statistics-articleshow.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psycnet.apa.org/record/1990-03261-00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sciencestruck.com/types-of-skewed-distribution-with-real-life-examples?source=post_pag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en.wikipedia.org/wiki/Mar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en.wikipedia.org/wiki/Crime_in_New_York_City"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merchantsofdoubt.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books.google.com/books?id=Yz8Y6KfXf9UC&amp;q=Arguments+from+authority#v=snippet&amp;q=Arguments%20from%20authority&amp;f=false" TargetMode="External"/><Relationship Id="rId2" Type="http://schemas.openxmlformats.org/officeDocument/2006/relationships/hyperlink" Target="https://en.wikipedia.org/wiki/Argument_from_authority"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en.wikipedia.org/wiki/Classical_element" TargetMode="External"/><Relationship Id="rId2" Type="http://schemas.openxmlformats.org/officeDocument/2006/relationships/hyperlink" Target="https://en.wikipedia.org/wiki/Argument_from_authority#Use_in_science" TargetMode="External"/><Relationship Id="rId1" Type="http://schemas.openxmlformats.org/officeDocument/2006/relationships/slideLayout" Target="../slideLayouts/slideLayout2.xml"/><Relationship Id="rId4" Type="http://schemas.openxmlformats.org/officeDocument/2006/relationships/hyperlink" Target="https://www.pcworld.com/article/155984/worst_tech_predictions.html"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news.nationalgeographic.com/news/2010/05/100505-science-environment-ozone-hole-25-years/" TargetMode="External"/><Relationship Id="rId2" Type="http://schemas.openxmlformats.org/officeDocument/2006/relationships/hyperlink" Target="https://www.nhs.uk/smokefree/why-quit/smoking-health-problems" TargetMode="External"/><Relationship Id="rId1" Type="http://schemas.openxmlformats.org/officeDocument/2006/relationships/slideLayout" Target="../slideLayouts/slideLayout2.xml"/><Relationship Id="rId5" Type="http://schemas.openxmlformats.org/officeDocument/2006/relationships/hyperlink" Target="https://towardsdatascience.com/a-great-public-health-conspiracy-73f7ac6fb4e0" TargetMode="External"/><Relationship Id="rId4" Type="http://schemas.openxmlformats.org/officeDocument/2006/relationships/hyperlink" Target="https://www.visualcapitalist.com/relationship-money-happiness/"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en.wikipedia.org/wiki/Data_literacy" TargetMode="External"/><Relationship Id="rId2" Type="http://schemas.openxmlformats.org/officeDocument/2006/relationships/hyperlink" Target="https://en.wikipedia.org/wiki/The_Demon-Haunted_World"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wired.com/insights/2014/07/data-new-oil-digital-economy/"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file:///C:\Users\mukul\Desktop\IMPRI%20Course%20on%20Data%20June%202023\TIWARI-Data-People.pdf"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file:///C:\Users\mukul\Desktop\IMPRI%20Course%20on%20Data%20June%202023\Health%20Statistic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witter.com/hashtag/RegulatoryEc?src=hashtag_click" TargetMode="External"/><Relationship Id="rId2" Type="http://schemas.openxmlformats.org/officeDocument/2006/relationships/hyperlink" Target="https://twitter.com/hashtag/PublicEcon?src=hashtag_click" TargetMode="External"/><Relationship Id="rId1" Type="http://schemas.openxmlformats.org/officeDocument/2006/relationships/slideLayout" Target="../slideLayouts/slideLayout2.xml"/><Relationship Id="rId6" Type="http://schemas.openxmlformats.org/officeDocument/2006/relationships/hyperlink" Target="https://twitter.com/hashtag/analysis?src=hashtag_click" TargetMode="External"/><Relationship Id="rId5" Type="http://schemas.openxmlformats.org/officeDocument/2006/relationships/hyperlink" Target="https://twitter.com/hashtag/benefit?src=hashtag_click" TargetMode="External"/><Relationship Id="rId4" Type="http://schemas.openxmlformats.org/officeDocument/2006/relationships/hyperlink" Target="https://twitter.com/hashtag/cost?src=hashtag_clic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2D4C1-F3D2-DAE2-6AA5-1CE7A3AF0146}"/>
              </a:ext>
            </a:extLst>
          </p:cNvPr>
          <p:cNvSpPr>
            <a:spLocks noGrp="1"/>
          </p:cNvSpPr>
          <p:nvPr>
            <p:ph type="ctrTitle"/>
          </p:nvPr>
        </p:nvSpPr>
        <p:spPr/>
        <p:txBody>
          <a:bodyPr>
            <a:normAutofit/>
          </a:bodyPr>
          <a:lstStyle/>
          <a:p>
            <a:r>
              <a:rPr lang="en-US" sz="2800" b="1" dirty="0"/>
              <a:t>Descriptive Statistics and Public policy</a:t>
            </a:r>
            <a:br>
              <a:rPr lang="en-US" sz="3200" dirty="0"/>
            </a:br>
            <a:br>
              <a:rPr lang="en-US" sz="3200" dirty="0"/>
            </a:br>
            <a:r>
              <a:rPr lang="en-US" sz="2400" b="1" dirty="0"/>
              <a:t>Mukul Asher</a:t>
            </a:r>
            <a:endParaRPr lang="en-SG" sz="2400" b="1" dirty="0"/>
          </a:p>
        </p:txBody>
      </p:sp>
      <p:sp>
        <p:nvSpPr>
          <p:cNvPr id="3" name="Subtitle 2">
            <a:extLst>
              <a:ext uri="{FF2B5EF4-FFF2-40B4-BE49-F238E27FC236}">
                <a16:creationId xmlns:a16="http://schemas.microsoft.com/office/drawing/2014/main" id="{93725879-254C-3B95-A1D0-B3C7E4FFE3DE}"/>
              </a:ext>
            </a:extLst>
          </p:cNvPr>
          <p:cNvSpPr>
            <a:spLocks noGrp="1"/>
          </p:cNvSpPr>
          <p:nvPr>
            <p:ph type="subTitle" idx="1"/>
          </p:nvPr>
        </p:nvSpPr>
        <p:spPr/>
        <p:txBody>
          <a:bodyPr>
            <a:normAutofit fontScale="47500" lnSpcReduction="20000"/>
          </a:bodyPr>
          <a:lstStyle/>
          <a:p>
            <a:r>
              <a:rPr lang="en-SG" sz="3300" dirty="0">
                <a:hlinkClick r:id="rId2"/>
              </a:rPr>
              <a:t>Mukul.asher@gmail.com</a:t>
            </a:r>
            <a:endParaRPr lang="en-SG" sz="3300" dirty="0"/>
          </a:p>
          <a:p>
            <a:endParaRPr lang="en-SG" dirty="0"/>
          </a:p>
          <a:p>
            <a:r>
              <a:rPr lang="en-SG" sz="3300" b="1" i="0" dirty="0">
                <a:solidFill>
                  <a:srgbClr val="222222"/>
                </a:solidFill>
                <a:effectLst/>
                <a:latin typeface="Arial" panose="020B0604020202020204" pitchFamily="34" charset="0"/>
              </a:rPr>
              <a:t>Amrita Centre for Economics &amp; Governance</a:t>
            </a:r>
          </a:p>
          <a:p>
            <a:r>
              <a:rPr lang="en-SG" sz="3300" b="1" i="0" dirty="0">
                <a:solidFill>
                  <a:srgbClr val="222222"/>
                </a:solidFill>
                <a:effectLst/>
                <a:latin typeface="Arial" panose="020B0604020202020204" pitchFamily="34" charset="0"/>
              </a:rPr>
              <a:t>Amrita Vishwa Vidyapeetham University</a:t>
            </a:r>
          </a:p>
          <a:p>
            <a:r>
              <a:rPr lang="en-SG" sz="2900" b="0" i="0" dirty="0">
                <a:solidFill>
                  <a:srgbClr val="222222"/>
                </a:solidFill>
                <a:effectLst/>
                <a:latin typeface="Arial" panose="020B0604020202020204" pitchFamily="34" charset="0"/>
              </a:rPr>
              <a:t>June 2023 </a:t>
            </a:r>
          </a:p>
          <a:p>
            <a:r>
              <a:rPr lang="en-SG" b="1" dirty="0"/>
              <a:t> </a:t>
            </a:r>
          </a:p>
          <a:p>
            <a:endParaRPr lang="en-SG" dirty="0"/>
          </a:p>
        </p:txBody>
      </p:sp>
    </p:spTree>
    <p:extLst>
      <p:ext uri="{BB962C8B-B14F-4D97-AF65-F5344CB8AC3E}">
        <p14:creationId xmlns:p14="http://schemas.microsoft.com/office/powerpoint/2010/main" val="3523886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8D40-0720-4444-8AD3-C3ACAC4E95B8}"/>
              </a:ext>
            </a:extLst>
          </p:cNvPr>
          <p:cNvSpPr>
            <a:spLocks noGrp="1"/>
          </p:cNvSpPr>
          <p:nvPr>
            <p:ph type="title"/>
          </p:nvPr>
        </p:nvSpPr>
        <p:spPr/>
        <p:txBody>
          <a:bodyPr>
            <a:normAutofit/>
          </a:bodyPr>
          <a:lstStyle/>
          <a:p>
            <a:pPr algn="ctr"/>
            <a:r>
              <a:rPr lang="en-IN" sz="2000" dirty="0"/>
              <a:t>Steward Brand</a:t>
            </a:r>
          </a:p>
        </p:txBody>
      </p:sp>
      <p:sp>
        <p:nvSpPr>
          <p:cNvPr id="3" name="Content Placeholder 2">
            <a:extLst>
              <a:ext uri="{FF2B5EF4-FFF2-40B4-BE49-F238E27FC236}">
                <a16:creationId xmlns:a16="http://schemas.microsoft.com/office/drawing/2014/main" id="{714A4832-EB96-42EA-917D-9A386DC42B92}"/>
              </a:ext>
            </a:extLst>
          </p:cNvPr>
          <p:cNvSpPr>
            <a:spLocks noGrp="1"/>
          </p:cNvSpPr>
          <p:nvPr>
            <p:ph idx="1"/>
          </p:nvPr>
        </p:nvSpPr>
        <p:spPr/>
        <p:txBody>
          <a:bodyPr/>
          <a:lstStyle/>
          <a:p>
            <a:r>
              <a:rPr lang="en-US" dirty="0"/>
              <a:t> “Interesting: how much bad news is anecdotal and good news is statistical. (And how invisible the statistical is.)</a:t>
            </a:r>
          </a:p>
          <a:p>
            <a:r>
              <a:rPr lang="en-US" dirty="0"/>
              <a:t> Still, if only one of the two can be good news, I would rather it be the statistical. </a:t>
            </a:r>
          </a:p>
          <a:p>
            <a:r>
              <a:rPr lang="en-US"/>
              <a:t>It </a:t>
            </a:r>
            <a:r>
              <a:rPr lang="en-US" dirty="0"/>
              <a:t>accumulates toward qualitative change that lasts.”</a:t>
            </a:r>
          </a:p>
          <a:p>
            <a:pPr marL="0" indent="0">
              <a:buNone/>
            </a:pPr>
            <a:br>
              <a:rPr lang="en-US" dirty="0"/>
            </a:br>
            <a:endParaRPr lang="en-IN" dirty="0"/>
          </a:p>
        </p:txBody>
      </p:sp>
    </p:spTree>
    <p:extLst>
      <p:ext uri="{BB962C8B-B14F-4D97-AF65-F5344CB8AC3E}">
        <p14:creationId xmlns:p14="http://schemas.microsoft.com/office/powerpoint/2010/main" val="3886434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5022-C5C2-2AA9-2BB7-1A9F6094B5D8}"/>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pic>
        <p:nvPicPr>
          <p:cNvPr id="2050" name="Picture 2">
            <a:extLst>
              <a:ext uri="{FF2B5EF4-FFF2-40B4-BE49-F238E27FC236}">
                <a16:creationId xmlns:a16="http://schemas.microsoft.com/office/drawing/2014/main" id="{6A4B373E-DD2A-AB63-E4B1-287D1A7CF2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77999"/>
            <a:ext cx="11582400" cy="499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70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99E32-E235-A400-F212-D83C6BE43942}"/>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4E5DF5EA-466F-06B0-FF65-EF2F6827939A}"/>
              </a:ext>
            </a:extLst>
          </p:cNvPr>
          <p:cNvSpPr>
            <a:spLocks noGrp="1"/>
          </p:cNvSpPr>
          <p:nvPr>
            <p:ph idx="1"/>
          </p:nvPr>
        </p:nvSpPr>
        <p:spPr/>
        <p:txBody>
          <a:bodyPr/>
          <a:lstStyle/>
          <a:p>
            <a:r>
              <a:rPr lang="en-SG" dirty="0"/>
              <a:t>These lessons are copied from :</a:t>
            </a:r>
          </a:p>
          <a:p>
            <a:endParaRPr lang="en-SG" dirty="0"/>
          </a:p>
          <a:p>
            <a:r>
              <a:rPr lang="en-SG" dirty="0">
                <a:hlinkClick r:id="rId2"/>
              </a:rPr>
              <a:t>https://towardsdatascience.com/lessons-from-how-to-lie-with-statistics-57060c0d2f19</a:t>
            </a:r>
            <a:endParaRPr lang="en-SG" dirty="0"/>
          </a:p>
          <a:p>
            <a:pPr marL="0" indent="0">
              <a:buNone/>
            </a:pPr>
            <a:r>
              <a:rPr lang="en-SG" dirty="0"/>
              <a:t>By  </a:t>
            </a:r>
            <a:r>
              <a:rPr lang="en-SG" b="0" i="0" u="none" strike="noStrike" dirty="0">
                <a:solidFill>
                  <a:srgbClr val="191919"/>
                </a:solidFill>
                <a:effectLst/>
                <a:latin typeface="sohne"/>
                <a:hlinkClick r:id="rId3"/>
              </a:rPr>
              <a:t>Will </a:t>
            </a:r>
            <a:r>
              <a:rPr lang="en-SG" b="0" i="0" u="none" strike="noStrike" dirty="0" err="1">
                <a:solidFill>
                  <a:srgbClr val="191919"/>
                </a:solidFill>
                <a:effectLst/>
                <a:latin typeface="sohne"/>
                <a:hlinkClick r:id="rId3"/>
              </a:rPr>
              <a:t>Koehrsen</a:t>
            </a:r>
            <a:endParaRPr lang="en-SG" b="0" i="0" u="none" strike="noStrike" dirty="0">
              <a:solidFill>
                <a:srgbClr val="191919"/>
              </a:solidFill>
              <a:effectLst/>
              <a:latin typeface="sohne"/>
              <a:hlinkClick r:id="rId3"/>
            </a:endParaRPr>
          </a:p>
          <a:p>
            <a:pPr marL="0" indent="0">
              <a:buNone/>
            </a:pPr>
            <a:r>
              <a:rPr lang="en-SG" dirty="0">
                <a:solidFill>
                  <a:srgbClr val="191919"/>
                </a:solidFill>
                <a:latin typeface="sohne"/>
                <a:hlinkClick r:id="rId3"/>
              </a:rPr>
              <a:t>Accessed on 10 April 2023</a:t>
            </a:r>
          </a:p>
          <a:p>
            <a:pPr marL="0" indent="0">
              <a:buNone/>
            </a:pPr>
            <a:endParaRPr lang="en-SG" b="0" i="0" u="none" strike="noStrike" dirty="0">
              <a:solidFill>
                <a:srgbClr val="191919"/>
              </a:solidFill>
              <a:effectLst/>
              <a:latin typeface="sohne"/>
              <a:hlinkClick r:id="rId3"/>
            </a:endParaRPr>
          </a:p>
          <a:p>
            <a:pPr marL="0" indent="0">
              <a:buNone/>
            </a:pPr>
            <a:r>
              <a:rPr lang="en-SG" dirty="0">
                <a:solidFill>
                  <a:srgbClr val="191919"/>
                </a:solidFill>
                <a:latin typeface="sohne"/>
                <a:hlinkClick r:id="rId3"/>
              </a:rPr>
              <a:t>The rest of the slides on the Lessons are words of Will </a:t>
            </a:r>
            <a:r>
              <a:rPr lang="en-SG" dirty="0" err="1">
                <a:solidFill>
                  <a:srgbClr val="191919"/>
                </a:solidFill>
                <a:latin typeface="sohne"/>
                <a:hlinkClick r:id="rId3"/>
              </a:rPr>
              <a:t>Kohersen</a:t>
            </a:r>
            <a:r>
              <a:rPr lang="en-SG" dirty="0">
                <a:solidFill>
                  <a:srgbClr val="191919"/>
                </a:solidFill>
                <a:latin typeface="sohne"/>
                <a:hlinkClick r:id="rId3"/>
              </a:rPr>
              <a:t> and not mine.</a:t>
            </a:r>
            <a:endParaRPr lang="en-SG" b="0" i="0" u="none" strike="noStrike" dirty="0">
              <a:solidFill>
                <a:srgbClr val="191919"/>
              </a:solidFill>
              <a:effectLst/>
              <a:latin typeface="sohne"/>
              <a:hlinkClick r:id="rId3"/>
            </a:endParaRPr>
          </a:p>
          <a:p>
            <a:endParaRPr lang="en-SG" dirty="0"/>
          </a:p>
        </p:txBody>
      </p:sp>
    </p:spTree>
    <p:extLst>
      <p:ext uri="{BB962C8B-B14F-4D97-AF65-F5344CB8AC3E}">
        <p14:creationId xmlns:p14="http://schemas.microsoft.com/office/powerpoint/2010/main" val="569062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B0FE-D78F-C733-FCB9-B3833D4C3F8E}"/>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4B8CFA6C-142B-7658-A3BA-3602BC5730C9}"/>
              </a:ext>
            </a:extLst>
          </p:cNvPr>
          <p:cNvSpPr>
            <a:spLocks noGrp="1"/>
          </p:cNvSpPr>
          <p:nvPr>
            <p:ph idx="1"/>
          </p:nvPr>
        </p:nvSpPr>
        <p:spPr/>
        <p:txBody>
          <a:bodyPr>
            <a:normAutofit fontScale="85000" lnSpcReduction="20000"/>
          </a:bodyPr>
          <a:lstStyle/>
          <a:p>
            <a:r>
              <a:rPr lang="en-US" b="0" i="1" dirty="0">
                <a:solidFill>
                  <a:srgbClr val="292929"/>
                </a:solidFill>
                <a:effectLst/>
                <a:latin typeface="source-serif-pro"/>
              </a:rPr>
              <a:t>How to Lie With Statistics</a:t>
            </a:r>
            <a:r>
              <a:rPr lang="en-US" b="0" i="0" dirty="0">
                <a:solidFill>
                  <a:srgbClr val="292929"/>
                </a:solidFill>
                <a:effectLst/>
                <a:latin typeface="source-serif-pro"/>
              </a:rPr>
              <a:t> is a 65-year-old book that can be read in an hour and will teach you more practical information you can use every day than any book on “big data” or “deep learning.”</a:t>
            </a:r>
          </a:p>
          <a:p>
            <a:r>
              <a:rPr lang="en-US" b="0" i="0" dirty="0">
                <a:solidFill>
                  <a:srgbClr val="292929"/>
                </a:solidFill>
                <a:effectLst/>
                <a:latin typeface="source-serif-pro"/>
              </a:rPr>
              <a:t> For all promised by machine learning and petabyte-scale data, the most effective techniques in data science are still small tables, graphs, or even a single number that summarize a situation and help us — or our bosses — make a decision informed by data.</a:t>
            </a:r>
          </a:p>
          <a:p>
            <a:pPr algn="l"/>
            <a:r>
              <a:rPr lang="en-US" b="0" i="0" dirty="0">
                <a:solidFill>
                  <a:srgbClr val="292929"/>
                </a:solidFill>
                <a:effectLst/>
                <a:latin typeface="source-serif-pro"/>
              </a:rPr>
              <a:t>As producers of tables and graphs, we need to effectively present valid summaries. As consumers of information, we need to spot misleading/exaggerated statistics which manipulate us to take action that benefits someone else at our expense.</a:t>
            </a:r>
          </a:p>
          <a:p>
            <a:pPr algn="l"/>
            <a:r>
              <a:rPr lang="en-US" b="0" i="0" dirty="0">
                <a:solidFill>
                  <a:srgbClr val="292929"/>
                </a:solidFill>
                <a:effectLst/>
                <a:latin typeface="source-serif-pro"/>
              </a:rPr>
              <a:t>These skills fall under a category called </a:t>
            </a:r>
            <a:r>
              <a:rPr lang="en-US" b="0" i="0" u="sng" dirty="0">
                <a:solidFill>
                  <a:srgbClr val="292929"/>
                </a:solidFill>
                <a:effectLst/>
                <a:latin typeface="source-serif-pro"/>
                <a:hlinkClick r:id="rId2"/>
              </a:rPr>
              <a:t>“data literacy</a:t>
            </a:r>
            <a:r>
              <a:rPr lang="en-US" b="0" i="0" dirty="0">
                <a:solidFill>
                  <a:srgbClr val="292929"/>
                </a:solidFill>
                <a:effectLst/>
                <a:latin typeface="source-serif-pro"/>
              </a:rPr>
              <a:t>”: the ability to read, understand, argue with, and make decisions from information. Compared to algorithms or big data processing, data literacy may not seem exciting, but it should form the basis for any data science education.</a:t>
            </a:r>
          </a:p>
          <a:p>
            <a:endParaRPr lang="en-SG" dirty="0"/>
          </a:p>
        </p:txBody>
      </p:sp>
    </p:spTree>
    <p:extLst>
      <p:ext uri="{BB962C8B-B14F-4D97-AF65-F5344CB8AC3E}">
        <p14:creationId xmlns:p14="http://schemas.microsoft.com/office/powerpoint/2010/main" val="2212259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C907-8D61-941F-1261-5AD24718B3DC}"/>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EC4CD945-8362-12AA-DDB1-04C1047353A5}"/>
              </a:ext>
            </a:extLst>
          </p:cNvPr>
          <p:cNvSpPr>
            <a:spLocks noGrp="1"/>
          </p:cNvSpPr>
          <p:nvPr>
            <p:ph idx="1"/>
          </p:nvPr>
        </p:nvSpPr>
        <p:spPr/>
        <p:txBody>
          <a:bodyPr>
            <a:normAutofit fontScale="77500" lnSpcReduction="20000"/>
          </a:bodyPr>
          <a:lstStyle/>
          <a:p>
            <a:pPr algn="l"/>
            <a:r>
              <a:rPr lang="en-US" b="1" i="0" dirty="0">
                <a:solidFill>
                  <a:srgbClr val="292929"/>
                </a:solidFill>
                <a:effectLst/>
                <a:latin typeface="sohne"/>
              </a:rPr>
              <a:t>1. View Correlations with Skepticism</a:t>
            </a:r>
          </a:p>
          <a:p>
            <a:pPr algn="l"/>
            <a:r>
              <a:rPr lang="en-US" b="0" i="0" dirty="0">
                <a:solidFill>
                  <a:srgbClr val="292929"/>
                </a:solidFill>
                <a:effectLst/>
                <a:latin typeface="source-serif-pro"/>
              </a:rPr>
              <a:t>When two variables X and Y are correlated — meaning they increase together, decrease together, or one goes up as the other does down — there are four possible explanations:</a:t>
            </a:r>
          </a:p>
          <a:p>
            <a:pPr algn="l"/>
            <a:r>
              <a:rPr lang="en-US" b="1" i="0" dirty="0">
                <a:solidFill>
                  <a:srgbClr val="292929"/>
                </a:solidFill>
                <a:effectLst/>
                <a:latin typeface="source-serif-pro"/>
              </a:rPr>
              <a:t>A. X causes Y</a:t>
            </a:r>
            <a:endParaRPr lang="en-US" b="0" i="0" dirty="0">
              <a:solidFill>
                <a:srgbClr val="292929"/>
              </a:solidFill>
              <a:effectLst/>
              <a:latin typeface="source-serif-pro"/>
            </a:endParaRPr>
          </a:p>
          <a:p>
            <a:pPr algn="l"/>
            <a:r>
              <a:rPr lang="en-US" b="1" i="0" dirty="0">
                <a:solidFill>
                  <a:srgbClr val="292929"/>
                </a:solidFill>
                <a:effectLst/>
                <a:latin typeface="source-serif-pro"/>
              </a:rPr>
              <a:t>B. Y causes X</a:t>
            </a:r>
            <a:endParaRPr lang="en-US" b="0" i="0" dirty="0">
              <a:solidFill>
                <a:srgbClr val="292929"/>
              </a:solidFill>
              <a:effectLst/>
              <a:latin typeface="source-serif-pro"/>
            </a:endParaRPr>
          </a:p>
          <a:p>
            <a:pPr algn="l"/>
            <a:r>
              <a:rPr lang="en-US" b="1" i="0" dirty="0">
                <a:solidFill>
                  <a:srgbClr val="292929"/>
                </a:solidFill>
                <a:effectLst/>
                <a:latin typeface="source-serif-pro"/>
              </a:rPr>
              <a:t>C. A 3rd variable, Z, affects both X and Y</a:t>
            </a:r>
            <a:endParaRPr lang="en-US" b="0" i="0" dirty="0">
              <a:solidFill>
                <a:srgbClr val="292929"/>
              </a:solidFill>
              <a:effectLst/>
              <a:latin typeface="source-serif-pro"/>
            </a:endParaRPr>
          </a:p>
          <a:p>
            <a:pPr algn="l"/>
            <a:r>
              <a:rPr lang="en-US" b="1" i="0" dirty="0">
                <a:solidFill>
                  <a:srgbClr val="292929"/>
                </a:solidFill>
                <a:effectLst/>
                <a:latin typeface="source-serif-pro"/>
              </a:rPr>
              <a:t>D. X and Y are completely unrelated</a:t>
            </a:r>
            <a:endParaRPr lang="en-US" b="0" i="0" dirty="0">
              <a:solidFill>
                <a:srgbClr val="292929"/>
              </a:solidFill>
              <a:effectLst/>
              <a:latin typeface="source-serif-pro"/>
            </a:endParaRPr>
          </a:p>
          <a:p>
            <a:pPr algn="l"/>
            <a:r>
              <a:rPr lang="en-US" b="0" i="0" dirty="0">
                <a:solidFill>
                  <a:srgbClr val="292929"/>
                </a:solidFill>
                <a:effectLst/>
                <a:latin typeface="source-serif-pro"/>
              </a:rPr>
              <a:t>We often immediately jump to — or are led to believe — A or B when C or D may be as likely. For example, when we hear that more years of college education is positively correlated with a higher income, we conclude that additional years of university lead to greater wealth. However, it could also be a 3rd factor, such as willingness to work hard or parental income, is behind the increase in </a:t>
            </a:r>
            <a:r>
              <a:rPr lang="en-US" b="1" i="0" dirty="0">
                <a:solidFill>
                  <a:srgbClr val="292929"/>
                </a:solidFill>
                <a:effectLst/>
                <a:latin typeface="source-serif-pro"/>
              </a:rPr>
              <a:t>both </a:t>
            </a:r>
            <a:r>
              <a:rPr lang="en-US" b="0" i="0" dirty="0">
                <a:solidFill>
                  <a:srgbClr val="292929"/>
                </a:solidFill>
                <a:effectLst/>
                <a:latin typeface="source-serif-pro"/>
              </a:rPr>
              <a:t>more years of tertiary education and higher income. The 3rd hidden variable can lead us to incorrect conclusions about causality.</a:t>
            </a:r>
          </a:p>
          <a:p>
            <a:endParaRPr lang="en-SG" dirty="0"/>
          </a:p>
        </p:txBody>
      </p:sp>
    </p:spTree>
    <p:extLst>
      <p:ext uri="{BB962C8B-B14F-4D97-AF65-F5344CB8AC3E}">
        <p14:creationId xmlns:p14="http://schemas.microsoft.com/office/powerpoint/2010/main" val="475816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603F-7A34-7CC3-5244-1D936DB91D4B}"/>
              </a:ext>
            </a:extLst>
          </p:cNvPr>
          <p:cNvSpPr>
            <a:spLocks noGrp="1"/>
          </p:cNvSpPr>
          <p:nvPr>
            <p:ph type="title"/>
          </p:nvPr>
        </p:nvSpPr>
        <p:spPr/>
        <p:txBody>
          <a:bodyPr/>
          <a:lstStyle/>
          <a:p>
            <a:endParaRPr lang="en-SG"/>
          </a:p>
        </p:txBody>
      </p:sp>
      <p:sp>
        <p:nvSpPr>
          <p:cNvPr id="3" name="Content Placeholder 2">
            <a:extLst>
              <a:ext uri="{FF2B5EF4-FFF2-40B4-BE49-F238E27FC236}">
                <a16:creationId xmlns:a16="http://schemas.microsoft.com/office/drawing/2014/main" id="{E120CAB5-522F-4C35-3A5F-C9FAA6E691BF}"/>
              </a:ext>
            </a:extLst>
          </p:cNvPr>
          <p:cNvSpPr>
            <a:spLocks noGrp="1"/>
          </p:cNvSpPr>
          <p:nvPr>
            <p:ph idx="1"/>
          </p:nvPr>
        </p:nvSpPr>
        <p:spPr/>
        <p:txBody>
          <a:bodyPr/>
          <a:lstStyle/>
          <a:p>
            <a:r>
              <a:rPr lang="en-US" b="0" i="0" dirty="0">
                <a:solidFill>
                  <a:srgbClr val="292929"/>
                </a:solidFill>
                <a:effectLst/>
                <a:latin typeface="source-serif-pro"/>
              </a:rPr>
              <a:t>Other times two variables may appear to be correlated, but really have nothing to do with each other. If you make </a:t>
            </a:r>
            <a:r>
              <a:rPr lang="en-US" b="0" i="1" dirty="0">
                <a:solidFill>
                  <a:srgbClr val="292929"/>
                </a:solidFill>
                <a:effectLst/>
                <a:latin typeface="source-serif-pro"/>
              </a:rPr>
              <a:t>enough comparisons between datasets</a:t>
            </a:r>
            <a:r>
              <a:rPr lang="en-US" b="0" i="0" dirty="0">
                <a:solidFill>
                  <a:srgbClr val="292929"/>
                </a:solidFill>
                <a:effectLst/>
                <a:latin typeface="source-serif-pro"/>
              </a:rPr>
              <a:t>, you are bound to find some interesting relationships that look to move in sync. These are called </a:t>
            </a:r>
            <a:r>
              <a:rPr lang="en-US" b="0" i="0" u="sng" dirty="0">
                <a:effectLst/>
                <a:latin typeface="source-serif-pro"/>
                <a:hlinkClick r:id="rId2"/>
              </a:rPr>
              <a:t>Spurious Correlations.</a:t>
            </a:r>
            <a:endParaRPr lang="en-SG" dirty="0"/>
          </a:p>
        </p:txBody>
      </p:sp>
    </p:spTree>
    <p:extLst>
      <p:ext uri="{BB962C8B-B14F-4D97-AF65-F5344CB8AC3E}">
        <p14:creationId xmlns:p14="http://schemas.microsoft.com/office/powerpoint/2010/main" val="1553599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7605E-07D8-4831-3539-DB800F43C4FD}"/>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pic>
        <p:nvPicPr>
          <p:cNvPr id="3074" name="Picture 2">
            <a:extLst>
              <a:ext uri="{FF2B5EF4-FFF2-40B4-BE49-F238E27FC236}">
                <a16:creationId xmlns:a16="http://schemas.microsoft.com/office/drawing/2014/main" id="{993E6BB0-9138-7E94-BEE4-5774A7608D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1555" y="2248913"/>
            <a:ext cx="8888889" cy="350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710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DDBAD-6A2B-9BC8-C5BB-16A143B83BF8}"/>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4329F499-D1EA-465E-30BB-14B2A685F3EB}"/>
              </a:ext>
            </a:extLst>
          </p:cNvPr>
          <p:cNvSpPr>
            <a:spLocks noGrp="1"/>
          </p:cNvSpPr>
          <p:nvPr>
            <p:ph idx="1"/>
          </p:nvPr>
        </p:nvSpPr>
        <p:spPr/>
        <p:txBody>
          <a:bodyPr>
            <a:normAutofit fontScale="92500" lnSpcReduction="10000"/>
          </a:bodyPr>
          <a:lstStyle/>
          <a:p>
            <a:r>
              <a:rPr lang="en-US" b="0" i="0" dirty="0">
                <a:solidFill>
                  <a:srgbClr val="292929"/>
                </a:solidFill>
                <a:effectLst/>
                <a:latin typeface="source-serif-pro"/>
              </a:rPr>
              <a:t>We’ve all heard the advice that correlation does not imply causation, but even when there is a causal effect, it’s often uncertain which way it goes. </a:t>
            </a:r>
          </a:p>
          <a:p>
            <a:r>
              <a:rPr lang="en-US" b="0" i="0" dirty="0">
                <a:solidFill>
                  <a:srgbClr val="292929"/>
                </a:solidFill>
                <a:effectLst/>
                <a:latin typeface="source-serif-pro"/>
              </a:rPr>
              <a:t>Does more praise of students from a teacher lead to higher grades? Do higher grades cause more praise? Or is there a third factor, smaller class sizes or more natural lighting in a class, causing both variables to increase? </a:t>
            </a:r>
          </a:p>
          <a:p>
            <a:r>
              <a:rPr lang="en-US" b="0" i="0" dirty="0">
                <a:solidFill>
                  <a:srgbClr val="292929"/>
                </a:solidFill>
                <a:effectLst/>
                <a:latin typeface="source-serif-pro"/>
              </a:rPr>
              <a:t>Questions of cause are answered by </a:t>
            </a:r>
            <a:r>
              <a:rPr lang="en-US" b="0" i="0" u="sng" dirty="0">
                <a:effectLst/>
                <a:latin typeface="source-serif-pro"/>
                <a:hlinkClick r:id="rId2"/>
              </a:rPr>
              <a:t>randomized controlled trial</a:t>
            </a:r>
            <a:r>
              <a:rPr lang="en-US" b="0" i="0" dirty="0">
                <a:solidFill>
                  <a:srgbClr val="292929"/>
                </a:solidFill>
                <a:effectLst/>
                <a:latin typeface="source-serif-pro"/>
              </a:rPr>
              <a:t>s, not by </a:t>
            </a:r>
            <a:r>
              <a:rPr lang="en-US" b="0" i="0" u="sng" dirty="0">
                <a:effectLst/>
                <a:latin typeface="source-serif-pro"/>
                <a:hlinkClick r:id="rId3"/>
              </a:rPr>
              <a:t>observational studies</a:t>
            </a:r>
            <a:r>
              <a:rPr lang="en-US" b="0" i="0" dirty="0">
                <a:solidFill>
                  <a:srgbClr val="292929"/>
                </a:solidFill>
                <a:effectLst/>
                <a:latin typeface="source-serif-pro"/>
              </a:rPr>
              <a:t> where we cannot rule out additional factors that we do not measure.</a:t>
            </a:r>
          </a:p>
          <a:p>
            <a:r>
              <a:rPr lang="en-US" b="0" i="0" dirty="0">
                <a:solidFill>
                  <a:srgbClr val="292929"/>
                </a:solidFill>
                <a:effectLst/>
                <a:latin typeface="source-serif-pro"/>
              </a:rPr>
              <a:t> To avoid being misled, approach correlations between variables with skepticism by looking for </a:t>
            </a:r>
            <a:r>
              <a:rPr lang="en-US" b="1" i="0" dirty="0">
                <a:solidFill>
                  <a:srgbClr val="292929"/>
                </a:solidFill>
                <a:effectLst/>
                <a:latin typeface="source-serif-pro"/>
              </a:rPr>
              <a:t>confounding factors</a:t>
            </a:r>
            <a:r>
              <a:rPr lang="en-US" b="0" i="0" dirty="0">
                <a:solidFill>
                  <a:srgbClr val="292929"/>
                </a:solidFill>
                <a:effectLst/>
                <a:latin typeface="source-serif-pro"/>
              </a:rPr>
              <a:t>. Humans like neat, causal narratives, but that’s usually not what the data is telling us.</a:t>
            </a:r>
            <a:endParaRPr lang="en-SG" dirty="0"/>
          </a:p>
        </p:txBody>
      </p:sp>
    </p:spTree>
    <p:extLst>
      <p:ext uri="{BB962C8B-B14F-4D97-AF65-F5344CB8AC3E}">
        <p14:creationId xmlns:p14="http://schemas.microsoft.com/office/powerpoint/2010/main" val="1644483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76F3C-FE18-4768-0A14-4B4C7BB50663}"/>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A3184438-3B78-0693-F269-34A67B622EC3}"/>
              </a:ext>
            </a:extLst>
          </p:cNvPr>
          <p:cNvSpPr>
            <a:spLocks noGrp="1"/>
          </p:cNvSpPr>
          <p:nvPr>
            <p:ph idx="1"/>
          </p:nvPr>
        </p:nvSpPr>
        <p:spPr/>
        <p:txBody>
          <a:bodyPr>
            <a:normAutofit fontScale="92500" lnSpcReduction="20000"/>
          </a:bodyPr>
          <a:lstStyle/>
          <a:p>
            <a:pPr algn="l"/>
            <a:r>
              <a:rPr lang="en-US" b="1" i="0" dirty="0">
                <a:solidFill>
                  <a:srgbClr val="292929"/>
                </a:solidFill>
                <a:effectLst/>
                <a:latin typeface="sohne"/>
              </a:rPr>
              <a:t>2. Relationships Don’t Last Forever</a:t>
            </a:r>
          </a:p>
          <a:p>
            <a:pPr algn="l"/>
            <a:r>
              <a:rPr lang="en-US" b="0" i="0" dirty="0">
                <a:solidFill>
                  <a:srgbClr val="292929"/>
                </a:solidFill>
                <a:effectLst/>
                <a:latin typeface="source-serif-pro"/>
              </a:rPr>
              <a:t>If you have successfully identified a correlation, don’t assume it lasts forever in either the positive or negative direction. Linear relationships are almost always only linear </a:t>
            </a:r>
            <a:r>
              <a:rPr lang="en-US" b="0" i="1" dirty="0">
                <a:solidFill>
                  <a:srgbClr val="292929"/>
                </a:solidFill>
                <a:effectLst/>
                <a:latin typeface="source-serif-pro"/>
              </a:rPr>
              <a:t>in a limited region of both variables. </a:t>
            </a:r>
            <a:r>
              <a:rPr lang="en-US" b="0" i="0" dirty="0">
                <a:solidFill>
                  <a:srgbClr val="292929"/>
                </a:solidFill>
                <a:effectLst/>
                <a:latin typeface="source-serif-pro"/>
              </a:rPr>
              <a:t>Beyond a point, the relationship may become logarithmic, completely disappear, or even reverse.</a:t>
            </a:r>
          </a:p>
          <a:p>
            <a:pPr algn="l"/>
            <a:r>
              <a:rPr lang="en-US" b="0" i="0" dirty="0">
                <a:solidFill>
                  <a:srgbClr val="292929"/>
                </a:solidFill>
                <a:effectLst/>
                <a:latin typeface="source-serif-pro"/>
              </a:rPr>
              <a:t>Extrapolating beyond the region of applicability for a relationship is known as a generalization error. You are taking a local phenomenon and trying to apply it globally. As people rise out of poverty, they tend to become more satisfied with life. However, once they hit a certain point (perhaps $75,000/year in the United States) happiness does not increase with wealth and may even decrease. This suggests there are </a:t>
            </a:r>
            <a:r>
              <a:rPr lang="en-US" b="0" i="1" dirty="0">
                <a:solidFill>
                  <a:srgbClr val="292929"/>
                </a:solidFill>
                <a:effectLst/>
                <a:latin typeface="source-serif-pro"/>
              </a:rPr>
              <a:t>diminishing returns </a:t>
            </a:r>
            <a:r>
              <a:rPr lang="en-US" b="0" i="0" dirty="0">
                <a:solidFill>
                  <a:srgbClr val="292929"/>
                </a:solidFill>
                <a:effectLst/>
                <a:latin typeface="source-serif-pro"/>
              </a:rPr>
              <a:t>to increasing wealth, just as there are in many aspects of human activity, like studying for a test.</a:t>
            </a:r>
          </a:p>
          <a:p>
            <a:endParaRPr lang="en-SG" dirty="0"/>
          </a:p>
        </p:txBody>
      </p:sp>
    </p:spTree>
    <p:extLst>
      <p:ext uri="{BB962C8B-B14F-4D97-AF65-F5344CB8AC3E}">
        <p14:creationId xmlns:p14="http://schemas.microsoft.com/office/powerpoint/2010/main" val="1998580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9708F-337B-EA3C-2AD9-61E5FDFC52A3}"/>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EBB29212-759C-CF88-5556-D781B85B3734}"/>
              </a:ext>
            </a:extLst>
          </p:cNvPr>
          <p:cNvSpPr>
            <a:spLocks noGrp="1"/>
          </p:cNvSpPr>
          <p:nvPr>
            <p:ph idx="1"/>
          </p:nvPr>
        </p:nvSpPr>
        <p:spPr/>
        <p:txBody>
          <a:bodyPr/>
          <a:lstStyle/>
          <a:p>
            <a:r>
              <a:rPr lang="en-US" b="0" i="0" dirty="0">
                <a:solidFill>
                  <a:srgbClr val="292929"/>
                </a:solidFill>
                <a:effectLst/>
                <a:latin typeface="source-serif-pro"/>
              </a:rPr>
              <a:t>We see extrapolations all the time: growth rates for companies, population demographics, prices of stocks, national spending, etc. Oftentimes, people will use a valid relationship in one region to make a point about a region off the chart (for example claiming that $1 million/year will bring pure bliss). Remember, relationships in a local area do not always apply globally. Even if you have verified a causal relationship — or see one in a chart — make sure you don’t understand outside the limited region of validity.</a:t>
            </a:r>
            <a:endParaRPr lang="en-SG" dirty="0"/>
          </a:p>
        </p:txBody>
      </p:sp>
    </p:spTree>
    <p:extLst>
      <p:ext uri="{BB962C8B-B14F-4D97-AF65-F5344CB8AC3E}">
        <p14:creationId xmlns:p14="http://schemas.microsoft.com/office/powerpoint/2010/main" val="23050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27D7-1BD8-E88C-7FA9-3E057B17913B}"/>
              </a:ext>
            </a:extLst>
          </p:cNvPr>
          <p:cNvSpPr>
            <a:spLocks noGrp="1"/>
          </p:cNvSpPr>
          <p:nvPr>
            <p:ph type="title"/>
          </p:nvPr>
        </p:nvSpPr>
        <p:spPr/>
        <p:txBody>
          <a:bodyPr>
            <a:normAutofit/>
          </a:bodyPr>
          <a:lstStyle/>
          <a:p>
            <a:pPr algn="ctr"/>
            <a:r>
              <a:rPr lang="en-SG" sz="2800" b="1" dirty="0"/>
              <a:t>Organization</a:t>
            </a:r>
          </a:p>
        </p:txBody>
      </p:sp>
      <p:sp>
        <p:nvSpPr>
          <p:cNvPr id="3" name="Content Placeholder 2">
            <a:extLst>
              <a:ext uri="{FF2B5EF4-FFF2-40B4-BE49-F238E27FC236}">
                <a16:creationId xmlns:a16="http://schemas.microsoft.com/office/drawing/2014/main" id="{CE35DF54-7A05-0D31-8724-532C2F15B3D0}"/>
              </a:ext>
            </a:extLst>
          </p:cNvPr>
          <p:cNvSpPr>
            <a:spLocks noGrp="1"/>
          </p:cNvSpPr>
          <p:nvPr>
            <p:ph idx="1"/>
          </p:nvPr>
        </p:nvSpPr>
        <p:spPr/>
        <p:txBody>
          <a:bodyPr/>
          <a:lstStyle/>
          <a:p>
            <a:r>
              <a:rPr lang="en-SG" dirty="0"/>
              <a:t>Preliminaries</a:t>
            </a:r>
          </a:p>
          <a:p>
            <a:r>
              <a:rPr lang="en-SG" dirty="0"/>
              <a:t>Lessons from Darrel Huff’s 1954 Book-How to Lie with Statistics</a:t>
            </a:r>
          </a:p>
          <a:p>
            <a:r>
              <a:rPr lang="en-SG" dirty="0"/>
              <a:t>Select Examples from India</a:t>
            </a:r>
          </a:p>
        </p:txBody>
      </p:sp>
    </p:spTree>
    <p:extLst>
      <p:ext uri="{BB962C8B-B14F-4D97-AF65-F5344CB8AC3E}">
        <p14:creationId xmlns:p14="http://schemas.microsoft.com/office/powerpoint/2010/main" val="2719365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DD65-DA1E-3AED-40C1-B39A45B65648}"/>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EF7FAB5F-C2AC-1FEF-0D90-38FA4EA339EC}"/>
              </a:ext>
            </a:extLst>
          </p:cNvPr>
          <p:cNvSpPr>
            <a:spLocks noGrp="1"/>
          </p:cNvSpPr>
          <p:nvPr>
            <p:ph idx="1"/>
          </p:nvPr>
        </p:nvSpPr>
        <p:spPr/>
        <p:txBody>
          <a:bodyPr/>
          <a:lstStyle/>
          <a:p>
            <a:pPr algn="l"/>
            <a:r>
              <a:rPr lang="en-US" b="1" i="0" dirty="0">
                <a:solidFill>
                  <a:srgbClr val="292929"/>
                </a:solidFill>
                <a:effectLst/>
                <a:latin typeface="sohne"/>
              </a:rPr>
              <a:t>3. Always Look at the Axes on a Chart</a:t>
            </a:r>
          </a:p>
          <a:p>
            <a:pPr algn="l"/>
            <a:r>
              <a:rPr lang="en-US" b="0" i="0" dirty="0">
                <a:solidFill>
                  <a:srgbClr val="292929"/>
                </a:solidFill>
                <a:effectLst/>
                <a:latin typeface="source-serif-pro"/>
              </a:rPr>
              <a:t>Adjusting the axes of a graph to make a point is a classic </a:t>
            </a:r>
            <a:r>
              <a:rPr lang="en-US" b="0" i="0" u="sng" dirty="0">
                <a:solidFill>
                  <a:srgbClr val="292929"/>
                </a:solidFill>
                <a:effectLst/>
                <a:latin typeface="source-serif-pro"/>
                <a:hlinkClick r:id="rId2"/>
              </a:rPr>
              <a:t>technique in manipulating charts.</a:t>
            </a:r>
            <a:r>
              <a:rPr lang="en-US" b="0" i="0" dirty="0">
                <a:solidFill>
                  <a:srgbClr val="292929"/>
                </a:solidFill>
                <a:effectLst/>
                <a:latin typeface="source-serif-pro"/>
              </a:rPr>
              <a:t> As a first principle, the y-axis on a bar chart should </a:t>
            </a:r>
            <a:r>
              <a:rPr lang="en-US" b="0" i="1" dirty="0">
                <a:solidFill>
                  <a:srgbClr val="292929"/>
                </a:solidFill>
                <a:effectLst/>
                <a:latin typeface="source-serif-pro"/>
              </a:rPr>
              <a:t>always </a:t>
            </a:r>
            <a:r>
              <a:rPr lang="en-US" b="0" i="0" dirty="0">
                <a:solidFill>
                  <a:srgbClr val="292929"/>
                </a:solidFill>
                <a:effectLst/>
                <a:latin typeface="source-serif-pro"/>
              </a:rPr>
              <a:t>start at 0. If not, it’s easy to prove an argument by manipulating the range, by for example, turning minor increases into massive changes:</a:t>
            </a:r>
          </a:p>
          <a:p>
            <a:endParaRPr lang="en-SG" dirty="0"/>
          </a:p>
        </p:txBody>
      </p:sp>
    </p:spTree>
    <p:extLst>
      <p:ext uri="{BB962C8B-B14F-4D97-AF65-F5344CB8AC3E}">
        <p14:creationId xmlns:p14="http://schemas.microsoft.com/office/powerpoint/2010/main" val="3774714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9A9EE-DF0B-01BF-4D0A-5CF34E94DA5B}"/>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pic>
        <p:nvPicPr>
          <p:cNvPr id="4098" name="Picture 2">
            <a:extLst>
              <a:ext uri="{FF2B5EF4-FFF2-40B4-BE49-F238E27FC236}">
                <a16:creationId xmlns:a16="http://schemas.microsoft.com/office/drawing/2014/main" id="{FD81852A-DDCC-3F8C-9C2C-BD11C4ADC4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0344" y="1861611"/>
            <a:ext cx="9746806" cy="427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457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77A6B-9ACC-DAF1-E8CC-6D2F9B8F3B28}"/>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0ACA80FC-117B-6DC0-355C-D5DC5964F781}"/>
              </a:ext>
            </a:extLst>
          </p:cNvPr>
          <p:cNvSpPr>
            <a:spLocks noGrp="1"/>
          </p:cNvSpPr>
          <p:nvPr>
            <p:ph idx="1"/>
          </p:nvPr>
        </p:nvSpPr>
        <p:spPr/>
        <p:txBody>
          <a:bodyPr/>
          <a:lstStyle/>
          <a:p>
            <a:pPr algn="l"/>
            <a:r>
              <a:rPr lang="en-US" b="0" i="0" dirty="0">
                <a:solidFill>
                  <a:srgbClr val="292929"/>
                </a:solidFill>
                <a:effectLst/>
                <a:latin typeface="source-serif-pro"/>
              </a:rPr>
              <a:t>Another example of misleading graphs is y-axes with different scales. By carefully adjusting values, you produce surprising trends where none exist.</a:t>
            </a:r>
          </a:p>
          <a:p>
            <a:pPr marL="0" indent="0">
              <a:buNone/>
            </a:pPr>
            <a:br>
              <a:rPr lang="en-US" dirty="0"/>
            </a:br>
            <a:endParaRPr lang="en-SG" dirty="0"/>
          </a:p>
        </p:txBody>
      </p:sp>
    </p:spTree>
    <p:extLst>
      <p:ext uri="{BB962C8B-B14F-4D97-AF65-F5344CB8AC3E}">
        <p14:creationId xmlns:p14="http://schemas.microsoft.com/office/powerpoint/2010/main" val="2769564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BF55E-C7EF-DB81-C1DA-2CE0EB05D579}"/>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pic>
        <p:nvPicPr>
          <p:cNvPr id="5122" name="Picture 2">
            <a:extLst>
              <a:ext uri="{FF2B5EF4-FFF2-40B4-BE49-F238E27FC236}">
                <a16:creationId xmlns:a16="http://schemas.microsoft.com/office/drawing/2014/main" id="{E0C4CC2A-5BFA-B3A2-B969-4E6F55118C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9125" y="1899444"/>
            <a:ext cx="11296650" cy="420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301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D0FC5-0DBC-C4A4-0790-A15D68EAD2D6}"/>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5D644BA6-AF1D-42DA-2D8D-F621CC63261A}"/>
              </a:ext>
            </a:extLst>
          </p:cNvPr>
          <p:cNvSpPr>
            <a:spLocks noGrp="1"/>
          </p:cNvSpPr>
          <p:nvPr>
            <p:ph idx="1"/>
          </p:nvPr>
        </p:nvSpPr>
        <p:spPr/>
        <p:txBody>
          <a:bodyPr>
            <a:normAutofit fontScale="92500" lnSpcReduction="20000"/>
          </a:bodyPr>
          <a:lstStyle/>
          <a:p>
            <a:pPr algn="l"/>
            <a:r>
              <a:rPr lang="en-US" b="0" i="0" dirty="0">
                <a:solidFill>
                  <a:srgbClr val="292929"/>
                </a:solidFill>
                <a:effectLst/>
                <a:latin typeface="source-serif-pro"/>
              </a:rPr>
              <a:t>While this may seem like an obvious manipulation, advertisers and newspapers get away with it because </a:t>
            </a:r>
            <a:r>
              <a:rPr lang="en-US" b="1" i="0" dirty="0">
                <a:solidFill>
                  <a:srgbClr val="292929"/>
                </a:solidFill>
                <a:effectLst/>
                <a:latin typeface="source-serif-pro"/>
              </a:rPr>
              <a:t>people do not read information</a:t>
            </a:r>
            <a:r>
              <a:rPr lang="en-US" b="0" i="0" dirty="0">
                <a:solidFill>
                  <a:srgbClr val="292929"/>
                </a:solidFill>
                <a:effectLst/>
                <a:latin typeface="source-serif-pro"/>
              </a:rPr>
              <a:t>. Most people see a graph and immediately draw a conclusion from the shape of the lines or bars, exactly as the person who made the graph wants. To counter this, try reading axes values. A simple examination may tell you changes are not as big as they look and trends have been created from nothing!</a:t>
            </a:r>
          </a:p>
          <a:p>
            <a:pPr algn="l"/>
            <a:r>
              <a:rPr lang="en-US" b="0" i="0" dirty="0">
                <a:solidFill>
                  <a:srgbClr val="292929"/>
                </a:solidFill>
                <a:effectLst/>
                <a:latin typeface="source-serif-pro"/>
              </a:rPr>
              <a:t>Once you get some practice making graphs, you realize how easy it is to manipulate them to your advantage. The best protection against inaccurate figures may be firsthand practice in making them yourself.</a:t>
            </a:r>
          </a:p>
          <a:p>
            <a:pPr algn="l"/>
            <a:r>
              <a:rPr lang="en-US" b="0" i="0" dirty="0">
                <a:solidFill>
                  <a:srgbClr val="292929"/>
                </a:solidFill>
                <a:effectLst/>
                <a:latin typeface="source-serif-pro"/>
              </a:rPr>
              <a:t>(If you want a good book on making legitimate data visualizations, check out </a:t>
            </a:r>
            <a:r>
              <a:rPr lang="en-US" b="0" i="0" u="sng" dirty="0">
                <a:effectLst/>
                <a:latin typeface="source-serif-pro"/>
                <a:hlinkClick r:id="rId2"/>
              </a:rPr>
              <a:t>The Visual Display of Quantitative Information by Edward Tufte</a:t>
            </a:r>
            <a:r>
              <a:rPr lang="en-US" b="0" i="0" dirty="0">
                <a:solidFill>
                  <a:srgbClr val="292929"/>
                </a:solidFill>
                <a:effectLst/>
                <a:latin typeface="source-serif-pro"/>
              </a:rPr>
              <a:t> or </a:t>
            </a:r>
            <a:r>
              <a:rPr lang="en-US" b="0" i="0" u="sng" dirty="0">
                <a:effectLst/>
                <a:latin typeface="source-serif-pro"/>
                <a:hlinkClick r:id="rId3"/>
              </a:rPr>
              <a:t>Fundamentals of Data Visualization by Claus Wilke</a:t>
            </a:r>
            <a:r>
              <a:rPr lang="en-US" b="0" i="0" dirty="0">
                <a:solidFill>
                  <a:srgbClr val="292929"/>
                </a:solidFill>
                <a:effectLst/>
                <a:latin typeface="source-serif-pro"/>
              </a:rPr>
              <a:t>.)</a:t>
            </a:r>
          </a:p>
          <a:p>
            <a:endParaRPr lang="en-SG" dirty="0"/>
          </a:p>
        </p:txBody>
      </p:sp>
    </p:spTree>
    <p:extLst>
      <p:ext uri="{BB962C8B-B14F-4D97-AF65-F5344CB8AC3E}">
        <p14:creationId xmlns:p14="http://schemas.microsoft.com/office/powerpoint/2010/main" val="211994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72BE1-793D-A625-4BB1-069E9DB1DAA8}"/>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939C75C7-CEE7-9E8A-DA40-2F3727F46E11}"/>
              </a:ext>
            </a:extLst>
          </p:cNvPr>
          <p:cNvSpPr>
            <a:spLocks noGrp="1"/>
          </p:cNvSpPr>
          <p:nvPr>
            <p:ph idx="1"/>
          </p:nvPr>
        </p:nvSpPr>
        <p:spPr/>
        <p:txBody>
          <a:bodyPr>
            <a:normAutofit fontScale="92500" lnSpcReduction="20000"/>
          </a:bodyPr>
          <a:lstStyle/>
          <a:p>
            <a:pPr algn="l"/>
            <a:r>
              <a:rPr lang="en-US" b="1" i="0" dirty="0">
                <a:solidFill>
                  <a:srgbClr val="292929"/>
                </a:solidFill>
                <a:effectLst/>
                <a:latin typeface="sohne"/>
              </a:rPr>
              <a:t>4. Small Samples Produce Shocking Statistics</a:t>
            </a:r>
          </a:p>
          <a:p>
            <a:pPr algn="l"/>
            <a:r>
              <a:rPr lang="en-US" b="0" i="0" dirty="0">
                <a:solidFill>
                  <a:srgbClr val="292929"/>
                </a:solidFill>
                <a:effectLst/>
                <a:latin typeface="source-serif-pro"/>
              </a:rPr>
              <a:t>Would you be surprised if I told you the highest cancer rates tend to occur in the counties with the smallest populations? Not that shocking. How about when I add that the lowest cancer rates also tend to occur in counties with the lowest number of people? </a:t>
            </a:r>
            <a:r>
              <a:rPr lang="en-US" b="0" i="0" u="sng" dirty="0">
                <a:solidFill>
                  <a:srgbClr val="292929"/>
                </a:solidFill>
                <a:effectLst/>
                <a:latin typeface="source-serif-pro"/>
                <a:hlinkClick r:id="rId2"/>
              </a:rPr>
              <a:t>This a verified example</a:t>
            </a:r>
            <a:r>
              <a:rPr lang="en-US" b="0" i="0" dirty="0">
                <a:solidFill>
                  <a:srgbClr val="292929"/>
                </a:solidFill>
                <a:effectLst/>
                <a:latin typeface="source-serif-pro"/>
              </a:rPr>
              <a:t> of what occurs with small sample sizes: extreme values.</a:t>
            </a:r>
          </a:p>
          <a:p>
            <a:r>
              <a:rPr lang="en-US" b="0" i="0" dirty="0">
                <a:solidFill>
                  <a:srgbClr val="292929"/>
                </a:solidFill>
                <a:effectLst/>
                <a:latin typeface="source-serif-pro"/>
              </a:rPr>
              <a:t>Any time researchers conduct a study, they use what is called a sample: a subset of the population meant to represent the entire population. This might work fine when the sample is large enough and has the same distribution of the larger population, but often, because of limited funding or response rates, psychological, behavioral, and medical studies are conducted with small samples, leading to results that are questionable and cannot be reproduced.</a:t>
            </a:r>
            <a:endParaRPr lang="en-SG" dirty="0"/>
          </a:p>
        </p:txBody>
      </p:sp>
    </p:spTree>
    <p:extLst>
      <p:ext uri="{BB962C8B-B14F-4D97-AF65-F5344CB8AC3E}">
        <p14:creationId xmlns:p14="http://schemas.microsoft.com/office/powerpoint/2010/main" val="3798426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FB53C-E931-430A-FBEA-A13EE587428C}"/>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833583D7-D037-02A6-A038-6441FF3A2663}"/>
              </a:ext>
            </a:extLst>
          </p:cNvPr>
          <p:cNvSpPr>
            <a:spLocks noGrp="1"/>
          </p:cNvSpPr>
          <p:nvPr>
            <p:ph idx="1"/>
          </p:nvPr>
        </p:nvSpPr>
        <p:spPr/>
        <p:txBody>
          <a:bodyPr/>
          <a:lstStyle/>
          <a:p>
            <a:r>
              <a:rPr lang="en-US" b="0" i="0" dirty="0">
                <a:solidFill>
                  <a:srgbClr val="292929"/>
                </a:solidFill>
                <a:effectLst/>
                <a:latin typeface="source-serif-pro"/>
              </a:rPr>
              <a:t>Scientists are usually limited to small samples by legitimate problems, but advertisers use small numbers of participants in their favor by conducting many tiny studies, one of which will produce a positive result. Humans are not great at adjusting for sample sizes when evaluating a study which in practice means we treat the results of a 1000 person trial the same as a 10 person trial. This is known as “insensitivity to sample size” or “sample size neglect”.</a:t>
            </a:r>
            <a:endParaRPr lang="en-SG" dirty="0"/>
          </a:p>
        </p:txBody>
      </p:sp>
    </p:spTree>
    <p:extLst>
      <p:ext uri="{BB962C8B-B14F-4D97-AF65-F5344CB8AC3E}">
        <p14:creationId xmlns:p14="http://schemas.microsoft.com/office/powerpoint/2010/main" val="1856538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5B38-1886-DA84-12A2-AF8D0A707CE6}"/>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079ABE38-F425-CEC3-A964-4103B5A5BE1C}"/>
              </a:ext>
            </a:extLst>
          </p:cNvPr>
          <p:cNvSpPr>
            <a:spLocks noGrp="1"/>
          </p:cNvSpPr>
          <p:nvPr>
            <p:ph idx="1"/>
          </p:nvPr>
        </p:nvSpPr>
        <p:spPr/>
        <p:txBody>
          <a:bodyPr>
            <a:normAutofit fontScale="92500" lnSpcReduction="20000"/>
          </a:bodyPr>
          <a:lstStyle/>
          <a:p>
            <a:r>
              <a:rPr lang="en-US" b="0" i="0" dirty="0">
                <a:solidFill>
                  <a:srgbClr val="292929"/>
                </a:solidFill>
                <a:effectLst/>
                <a:latin typeface="source-serif-pro"/>
              </a:rPr>
              <a:t>Here’s another example; if you consider yourself to be data literate, then you will have no problem with this question:</a:t>
            </a:r>
          </a:p>
          <a:p>
            <a:r>
              <a:rPr lang="en-US" b="0" i="1" dirty="0">
                <a:solidFill>
                  <a:srgbClr val="292929"/>
                </a:solidFill>
                <a:effectLst/>
                <a:latin typeface="source-serif-pro"/>
              </a:rPr>
              <a:t>A certain town is served by two hospitals. In the larger hospital, about 45 babies are born each day, and in the smaller hospital, about 15 babies are born each day. As you know, about 50% of all babies are boys. However, the exact percentage varies from day to day. Sometimes it may be higher than 50%, sometimes lower.</a:t>
            </a:r>
          </a:p>
          <a:p>
            <a:r>
              <a:rPr lang="en-US" b="0" i="1" dirty="0">
                <a:solidFill>
                  <a:srgbClr val="292929"/>
                </a:solidFill>
                <a:effectLst/>
                <a:latin typeface="source-serif-pro"/>
              </a:rPr>
              <a:t>For a period of 1 year, each hospital recorded the days on which more than 60% of the babies born were boys. Which hospital do you think recorded more such days?</a:t>
            </a:r>
          </a:p>
          <a:p>
            <a:pPr algn="l"/>
            <a:r>
              <a:rPr lang="en-US" b="0" i="1" dirty="0">
                <a:solidFill>
                  <a:srgbClr val="292929"/>
                </a:solidFill>
                <a:effectLst/>
                <a:latin typeface="source-serif-pro"/>
              </a:rPr>
              <a:t>1. The larger hospital</a:t>
            </a:r>
          </a:p>
          <a:p>
            <a:pPr algn="l"/>
            <a:r>
              <a:rPr lang="en-US" b="0" i="1" dirty="0">
                <a:solidFill>
                  <a:srgbClr val="292929"/>
                </a:solidFill>
                <a:effectLst/>
                <a:latin typeface="source-serif-pro"/>
              </a:rPr>
              <a:t>2. The smaller hospital</a:t>
            </a:r>
          </a:p>
          <a:p>
            <a:pPr algn="l"/>
            <a:r>
              <a:rPr lang="en-US" b="0" i="1" dirty="0">
                <a:solidFill>
                  <a:srgbClr val="292929"/>
                </a:solidFill>
                <a:effectLst/>
                <a:latin typeface="source-serif-pro"/>
              </a:rPr>
              <a:t>3. About the same (that is, within 5% of each other)</a:t>
            </a:r>
          </a:p>
          <a:p>
            <a:endParaRPr lang="en-SG" dirty="0"/>
          </a:p>
        </p:txBody>
      </p:sp>
    </p:spTree>
    <p:extLst>
      <p:ext uri="{BB962C8B-B14F-4D97-AF65-F5344CB8AC3E}">
        <p14:creationId xmlns:p14="http://schemas.microsoft.com/office/powerpoint/2010/main" val="1443279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397AC-BF51-E617-F9E8-93DD5BDCE22C}"/>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ED4E9D72-278A-8976-9BFA-706843BBC31A}"/>
              </a:ext>
            </a:extLst>
          </p:cNvPr>
          <p:cNvSpPr>
            <a:spLocks noGrp="1"/>
          </p:cNvSpPr>
          <p:nvPr>
            <p:ph idx="1"/>
          </p:nvPr>
        </p:nvSpPr>
        <p:spPr/>
        <p:txBody>
          <a:bodyPr>
            <a:normAutofit lnSpcReduction="10000"/>
          </a:bodyPr>
          <a:lstStyle/>
          <a:p>
            <a:pPr algn="l"/>
            <a:r>
              <a:rPr lang="en-US" b="0" i="0" dirty="0">
                <a:solidFill>
                  <a:srgbClr val="292929"/>
                </a:solidFill>
                <a:effectLst/>
                <a:latin typeface="source-serif-pro"/>
              </a:rPr>
              <a:t>If you guessed 2., then congratulations, you are data literate! The reasoning is the smaller the sample size, the more extreme the values. (This is from </a:t>
            </a:r>
            <a:r>
              <a:rPr lang="en-US" b="0" i="0" u="sng" dirty="0">
                <a:solidFill>
                  <a:srgbClr val="292929"/>
                </a:solidFill>
                <a:effectLst/>
                <a:latin typeface="source-serif-pro"/>
                <a:hlinkClick r:id="rId2"/>
              </a:rPr>
              <a:t>Judgment under Uncertainty: Heuristics and Biases</a:t>
            </a:r>
            <a:r>
              <a:rPr lang="en-US" b="0" i="0" dirty="0">
                <a:solidFill>
                  <a:srgbClr val="292929"/>
                </a:solidFill>
                <a:effectLst/>
                <a:latin typeface="source-serif-pro"/>
              </a:rPr>
              <a:t> by Tversky and </a:t>
            </a:r>
            <a:r>
              <a:rPr lang="en-US" b="0" i="0" dirty="0" err="1">
                <a:solidFill>
                  <a:srgbClr val="292929"/>
                </a:solidFill>
                <a:effectLst/>
                <a:latin typeface="source-serif-pro"/>
              </a:rPr>
              <a:t>Kahnemann</a:t>
            </a:r>
            <a:r>
              <a:rPr lang="en-US" b="0" i="0" dirty="0">
                <a:solidFill>
                  <a:srgbClr val="292929"/>
                </a:solidFill>
                <a:effectLst/>
                <a:latin typeface="source-serif-pro"/>
              </a:rPr>
              <a:t>. I’d highly recommend reading this paper and Thinking, Fast and Slow, to learn about cognitive biases that affect our decision-making.)</a:t>
            </a:r>
          </a:p>
          <a:p>
            <a:pPr algn="l"/>
            <a:r>
              <a:rPr lang="en-US" b="0" i="0" dirty="0">
                <a:solidFill>
                  <a:srgbClr val="292929"/>
                </a:solidFill>
                <a:effectLst/>
                <a:latin typeface="source-serif-pro"/>
              </a:rPr>
              <a:t>You can test the principle that small samples produce extreme results by flipping a coin. With a small sample, say 5 tosses, there is a good chance you get 4 tails. Does this mean the coin always comes up 80% tails? No, this means your sample is too small to draw any significant conclusions.</a:t>
            </a:r>
          </a:p>
          <a:p>
            <a:endParaRPr lang="en-SG" dirty="0"/>
          </a:p>
        </p:txBody>
      </p:sp>
    </p:spTree>
    <p:extLst>
      <p:ext uri="{BB962C8B-B14F-4D97-AF65-F5344CB8AC3E}">
        <p14:creationId xmlns:p14="http://schemas.microsoft.com/office/powerpoint/2010/main" val="1154275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CA907-DBD2-BFAD-975F-D64A9441195E}"/>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80102001-A191-1D88-5AE5-C880336C0584}"/>
              </a:ext>
            </a:extLst>
          </p:cNvPr>
          <p:cNvSpPr>
            <a:spLocks noGrp="1"/>
          </p:cNvSpPr>
          <p:nvPr>
            <p:ph idx="1"/>
          </p:nvPr>
        </p:nvSpPr>
        <p:spPr/>
        <p:txBody>
          <a:bodyPr>
            <a:normAutofit fontScale="92500" lnSpcReduction="10000"/>
          </a:bodyPr>
          <a:lstStyle/>
          <a:p>
            <a:r>
              <a:rPr lang="en-US" b="0" i="0" dirty="0">
                <a:solidFill>
                  <a:srgbClr val="292929"/>
                </a:solidFill>
                <a:effectLst/>
                <a:latin typeface="source-serif-pro"/>
              </a:rPr>
              <a:t>This trick is often used when marketing products by asking a small number of people about a particular brand. You can get impressive-sounding numbers (90% of doctors like this toothpaste) if you repeatedly survey small groups and only report the favorable results. Ask a small group, look at the results, throw away the bad, and repeat until you get the stats you need!</a:t>
            </a:r>
          </a:p>
          <a:p>
            <a:r>
              <a:rPr lang="en-US" b="0" i="0" dirty="0">
                <a:solidFill>
                  <a:srgbClr val="292929"/>
                </a:solidFill>
                <a:effectLst/>
                <a:latin typeface="source-serif-pro"/>
              </a:rPr>
              <a:t>The solution to avoid being fooled by small sample sizes is to just look for the number of observations in the data. If not given, then assume whoever took the study has something to hide and the statistics are worthless.</a:t>
            </a:r>
          </a:p>
          <a:p>
            <a:r>
              <a:rPr lang="en-US" b="0" i="0" dirty="0">
                <a:solidFill>
                  <a:srgbClr val="292929"/>
                </a:solidFill>
                <a:effectLst/>
                <a:latin typeface="source-serif-pro"/>
              </a:rPr>
              <a:t> Behavioral scientists have shown that most of us are fallible to neglecting sample size; don’t make the same mistake — trust a large number of observations, not shocking statistics from small samples.</a:t>
            </a:r>
            <a:endParaRPr lang="en-SG" dirty="0"/>
          </a:p>
        </p:txBody>
      </p:sp>
    </p:spTree>
    <p:extLst>
      <p:ext uri="{BB962C8B-B14F-4D97-AF65-F5344CB8AC3E}">
        <p14:creationId xmlns:p14="http://schemas.microsoft.com/office/powerpoint/2010/main" val="2740905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5ADD9-3AEF-188F-F8FF-3BC5D89DC90B}"/>
              </a:ext>
            </a:extLst>
          </p:cNvPr>
          <p:cNvSpPr>
            <a:spLocks noGrp="1"/>
          </p:cNvSpPr>
          <p:nvPr>
            <p:ph type="title"/>
          </p:nvPr>
        </p:nvSpPr>
        <p:spPr/>
        <p:txBody>
          <a:bodyPr>
            <a:normAutofit/>
          </a:bodyPr>
          <a:lstStyle/>
          <a:p>
            <a:pPr algn="ctr"/>
            <a:r>
              <a:rPr lang="en-SG" sz="2800" b="1" dirty="0"/>
              <a:t>Preliminaries</a:t>
            </a:r>
            <a:br>
              <a:rPr lang="en-SG" sz="2800" b="1" dirty="0"/>
            </a:br>
            <a:br>
              <a:rPr lang="en-SG" sz="2800" b="1" dirty="0"/>
            </a:br>
            <a:r>
              <a:rPr lang="en-SG" sz="2800" b="1" dirty="0"/>
              <a:t>C. R. Rao</a:t>
            </a:r>
          </a:p>
        </p:txBody>
      </p:sp>
      <p:sp>
        <p:nvSpPr>
          <p:cNvPr id="3" name="Content Placeholder 2">
            <a:extLst>
              <a:ext uri="{FF2B5EF4-FFF2-40B4-BE49-F238E27FC236}">
                <a16:creationId xmlns:a16="http://schemas.microsoft.com/office/drawing/2014/main" id="{652AAE11-E6D7-BB71-BF8F-F85DF4292FC6}"/>
              </a:ext>
            </a:extLst>
          </p:cNvPr>
          <p:cNvSpPr>
            <a:spLocks noGrp="1"/>
          </p:cNvSpPr>
          <p:nvPr>
            <p:ph idx="1"/>
          </p:nvPr>
        </p:nvSpPr>
        <p:spPr/>
        <p:txBody>
          <a:bodyPr>
            <a:normAutofit fontScale="55000" lnSpcReduction="20000"/>
          </a:bodyPr>
          <a:lstStyle/>
          <a:p>
            <a:endParaRPr lang="en-US" b="1" i="0" dirty="0">
              <a:solidFill>
                <a:srgbClr val="000000"/>
              </a:solidFill>
              <a:effectLst/>
              <a:latin typeface="Merriweather" panose="00000500000000000000" pitchFamily="2" charset="0"/>
            </a:endParaRPr>
          </a:p>
          <a:p>
            <a:r>
              <a:rPr lang="en-US" b="1" dirty="0">
                <a:solidFill>
                  <a:srgbClr val="000000"/>
                </a:solidFill>
                <a:latin typeface="Merriweather" panose="00000500000000000000" pitchFamily="2" charset="0"/>
                <a:hlinkClick r:id="rId2"/>
              </a:rPr>
              <a:t>https://www.republicworld.com/world-news/global-event-news/indian-american-mathematician-cr-rao-aged-102-awarded-international-prize-in-statistics-articleshow.html</a:t>
            </a:r>
            <a:endParaRPr lang="en-US" b="1" dirty="0">
              <a:solidFill>
                <a:srgbClr val="000000"/>
              </a:solidFill>
              <a:latin typeface="Merriweather" panose="00000500000000000000" pitchFamily="2" charset="0"/>
            </a:endParaRPr>
          </a:p>
          <a:p>
            <a:r>
              <a:rPr lang="en-US" b="1" dirty="0">
                <a:solidFill>
                  <a:srgbClr val="000000"/>
                </a:solidFill>
                <a:latin typeface="Merriweather" panose="00000500000000000000" pitchFamily="2" charset="0"/>
              </a:rPr>
              <a:t>Accessed on April 10,2023</a:t>
            </a:r>
          </a:p>
          <a:p>
            <a:endParaRPr lang="en-US" b="1" i="0" dirty="0">
              <a:solidFill>
                <a:srgbClr val="000000"/>
              </a:solidFill>
              <a:effectLst/>
              <a:latin typeface="Merriweather" panose="00000500000000000000" pitchFamily="2" charset="0"/>
            </a:endParaRPr>
          </a:p>
          <a:p>
            <a:r>
              <a:rPr lang="en-US" b="1" i="0" dirty="0" err="1">
                <a:solidFill>
                  <a:srgbClr val="000000"/>
                </a:solidFill>
                <a:effectLst/>
                <a:latin typeface="Merriweather" panose="00000500000000000000" pitchFamily="2" charset="0"/>
              </a:rPr>
              <a:t>Calyampudi</a:t>
            </a:r>
            <a:r>
              <a:rPr lang="en-US" b="1" i="0" dirty="0">
                <a:solidFill>
                  <a:srgbClr val="000000"/>
                </a:solidFill>
                <a:effectLst/>
                <a:latin typeface="Merriweather" panose="00000500000000000000" pitchFamily="2" charset="0"/>
              </a:rPr>
              <a:t> Radhakrishna Rao, a prominent Indian-American mathematician and statistician, will receive the 2023 International Prize in Statistics, the equivalent to the Nobel Prize in the field, for his monumental work 75 years ago that </a:t>
            </a:r>
            <a:r>
              <a:rPr lang="en-US" b="1" i="0" dirty="0" err="1">
                <a:solidFill>
                  <a:srgbClr val="000000"/>
                </a:solidFill>
                <a:effectLst/>
                <a:latin typeface="Merriweather" panose="00000500000000000000" pitchFamily="2" charset="0"/>
              </a:rPr>
              <a:t>revolutionised</a:t>
            </a:r>
            <a:r>
              <a:rPr lang="en-US" b="1" i="0" dirty="0">
                <a:solidFill>
                  <a:srgbClr val="000000"/>
                </a:solidFill>
                <a:effectLst/>
                <a:latin typeface="Merriweather" panose="00000500000000000000" pitchFamily="2" charset="0"/>
              </a:rPr>
              <a:t> statistical thinking.</a:t>
            </a:r>
          </a:p>
          <a:p>
            <a:r>
              <a:rPr lang="en-US" b="1" i="0" dirty="0">
                <a:solidFill>
                  <a:srgbClr val="000000"/>
                </a:solidFill>
                <a:effectLst/>
                <a:latin typeface="Merriweather" panose="00000500000000000000" pitchFamily="2" charset="0"/>
              </a:rPr>
              <a:t>Rao's work, more than 75 years ago, continues to exert a profound influence on science, the International Prize in Statistics Foundation said in a statement.</a:t>
            </a:r>
          </a:p>
          <a:p>
            <a:r>
              <a:rPr lang="en-US" b="1" i="0" dirty="0">
                <a:solidFill>
                  <a:srgbClr val="000000"/>
                </a:solidFill>
                <a:effectLst/>
                <a:latin typeface="Merriweather" panose="00000500000000000000" pitchFamily="2" charset="0"/>
              </a:rPr>
              <a:t>“In awarding this prize, we celebrate the monumental work by C R Rao that not only revolutionized statistical thinking in its time but also continues to exert enormous influence on human understanding of science across a wide spectrum of disciplines,” said Guy </a:t>
            </a:r>
            <a:r>
              <a:rPr lang="en-US" b="1" i="0" dirty="0" err="1">
                <a:solidFill>
                  <a:srgbClr val="000000"/>
                </a:solidFill>
                <a:effectLst/>
                <a:latin typeface="Merriweather" panose="00000500000000000000" pitchFamily="2" charset="0"/>
              </a:rPr>
              <a:t>Nason</a:t>
            </a:r>
            <a:r>
              <a:rPr lang="en-US" b="1" i="0" dirty="0">
                <a:solidFill>
                  <a:srgbClr val="000000"/>
                </a:solidFill>
                <a:effectLst/>
                <a:latin typeface="Merriweather" panose="00000500000000000000" pitchFamily="2" charset="0"/>
              </a:rPr>
              <a:t>, chair of the International Prize in Statistics Foundation.</a:t>
            </a:r>
          </a:p>
          <a:p>
            <a:r>
              <a:rPr lang="en-US" b="1" i="0" dirty="0">
                <a:solidFill>
                  <a:srgbClr val="000000"/>
                </a:solidFill>
                <a:effectLst/>
                <a:latin typeface="Merriweather" panose="00000500000000000000" pitchFamily="2" charset="0"/>
              </a:rPr>
              <a:t>In his remarkable 1945 paper published in the Bulletin of the Calcutta Mathematical Society, Rao demonstrated three fundamental results that paved the way for the modern field of statistics and provided statistical tools heavily used in science today, the Foundation said in a statement on April 1.</a:t>
            </a:r>
            <a:endParaRPr lang="en-SG" b="1" dirty="0"/>
          </a:p>
        </p:txBody>
      </p:sp>
    </p:spTree>
    <p:extLst>
      <p:ext uri="{BB962C8B-B14F-4D97-AF65-F5344CB8AC3E}">
        <p14:creationId xmlns:p14="http://schemas.microsoft.com/office/powerpoint/2010/main" val="2930313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5F530-8B9E-3E33-D016-A95EBF590D8B}"/>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609D703B-AC2D-DB1B-281F-4FE4067B573F}"/>
              </a:ext>
            </a:extLst>
          </p:cNvPr>
          <p:cNvSpPr>
            <a:spLocks noGrp="1"/>
          </p:cNvSpPr>
          <p:nvPr>
            <p:ph idx="1"/>
          </p:nvPr>
        </p:nvSpPr>
        <p:spPr/>
        <p:txBody>
          <a:bodyPr>
            <a:normAutofit fontScale="85000" lnSpcReduction="20000"/>
          </a:bodyPr>
          <a:lstStyle/>
          <a:p>
            <a:pPr algn="l"/>
            <a:r>
              <a:rPr lang="en-US" b="1" i="0" dirty="0">
                <a:solidFill>
                  <a:srgbClr val="292929"/>
                </a:solidFill>
                <a:effectLst/>
                <a:latin typeface="sohne"/>
              </a:rPr>
              <a:t>5. Look at all the Numbers that Describe a Dataset</a:t>
            </a:r>
          </a:p>
          <a:p>
            <a:pPr algn="l"/>
            <a:r>
              <a:rPr lang="en-US" b="0" i="0" dirty="0">
                <a:solidFill>
                  <a:srgbClr val="292929"/>
                </a:solidFill>
                <a:effectLst/>
                <a:latin typeface="source-serif-pro"/>
              </a:rPr>
              <a:t>Checking the sample size can be one way to avoid getting fooled by data, but only if the sample size is provided.</a:t>
            </a:r>
          </a:p>
          <a:p>
            <a:pPr algn="l"/>
            <a:r>
              <a:rPr lang="en-US" b="0" i="0" dirty="0">
                <a:solidFill>
                  <a:srgbClr val="292929"/>
                </a:solidFill>
                <a:effectLst/>
                <a:latin typeface="source-serif-pro"/>
              </a:rPr>
              <a:t> Another trick used to mislead consumers of data is to avoid listing relevant numbers that describe a dataset, such as the count of observations, the spread of the data (range), the uncertainty about the data (standard error), the quantiles of the data, and so on. </a:t>
            </a:r>
          </a:p>
          <a:p>
            <a:pPr algn="l"/>
            <a:r>
              <a:rPr lang="en-US" b="0" i="0" dirty="0">
                <a:solidFill>
                  <a:srgbClr val="292929"/>
                </a:solidFill>
                <a:effectLst/>
                <a:latin typeface="source-serif-pro"/>
              </a:rPr>
              <a:t>Each of these can be used to get a deeper dive into the data, which often goes against the interest of whoever presents the dataset.</a:t>
            </a:r>
          </a:p>
          <a:p>
            <a:pPr algn="l"/>
            <a:r>
              <a:rPr lang="en-US" b="0" i="0" dirty="0">
                <a:solidFill>
                  <a:srgbClr val="292929"/>
                </a:solidFill>
                <a:effectLst/>
                <a:latin typeface="source-serif-pro"/>
              </a:rPr>
              <a:t>For instance, if you hear that the average (more on this below) temperature in a city is 62 degrees F for the year, that is not helpful without knowing the maximum and minimum. The city could get as cold as -20 F and as warm as 120 F but still average out to a comfortable value. In this case, as in many others, </a:t>
            </a:r>
            <a:r>
              <a:rPr lang="en-US" b="0" i="1" dirty="0">
                <a:solidFill>
                  <a:srgbClr val="292929"/>
                </a:solidFill>
                <a:effectLst/>
                <a:latin typeface="source-serif-pro"/>
              </a:rPr>
              <a:t>a single number is not adequate to describe a dataset</a:t>
            </a:r>
            <a:r>
              <a:rPr lang="en-US" b="0" i="0" dirty="0">
                <a:solidFill>
                  <a:srgbClr val="292929"/>
                </a:solidFill>
                <a:effectLst/>
                <a:latin typeface="source-serif-pro"/>
              </a:rPr>
              <a:t>.</a:t>
            </a:r>
          </a:p>
          <a:p>
            <a:endParaRPr lang="en-SG" dirty="0"/>
          </a:p>
        </p:txBody>
      </p:sp>
    </p:spTree>
    <p:extLst>
      <p:ext uri="{BB962C8B-B14F-4D97-AF65-F5344CB8AC3E}">
        <p14:creationId xmlns:p14="http://schemas.microsoft.com/office/powerpoint/2010/main" val="184689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B85B-4688-4567-3913-76D6ADC5F2B3}"/>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D49CF976-9358-312D-4D53-40AF8B0DF10B}"/>
              </a:ext>
            </a:extLst>
          </p:cNvPr>
          <p:cNvSpPr>
            <a:spLocks noGrp="1"/>
          </p:cNvSpPr>
          <p:nvPr>
            <p:ph idx="1"/>
          </p:nvPr>
        </p:nvSpPr>
        <p:spPr/>
        <p:txBody>
          <a:bodyPr/>
          <a:lstStyle/>
          <a:p>
            <a:r>
              <a:rPr lang="en-US" b="0" i="0" dirty="0">
                <a:solidFill>
                  <a:srgbClr val="292929"/>
                </a:solidFill>
                <a:effectLst/>
                <a:latin typeface="source-serif-pro"/>
              </a:rPr>
              <a:t>As another example from the book, if you have two children, one of whom tests a 99 on IQ and the other a 102, you really should not tell them to avoid comparisons. </a:t>
            </a:r>
          </a:p>
          <a:p>
            <a:r>
              <a:rPr lang="en-US" b="0" i="0" dirty="0">
                <a:solidFill>
                  <a:srgbClr val="292929"/>
                </a:solidFill>
                <a:effectLst/>
                <a:latin typeface="source-serif-pro"/>
              </a:rPr>
              <a:t>Why? Because </a:t>
            </a:r>
            <a:r>
              <a:rPr lang="en-US" b="0" i="0" u="sng" dirty="0">
                <a:effectLst/>
                <a:latin typeface="source-serif-pro"/>
                <a:hlinkClick r:id="rId2"/>
              </a:rPr>
              <a:t>IQ tests can have a standard error of around 3 points </a:t>
            </a:r>
            <a:r>
              <a:rPr lang="en-US" b="0" i="0" dirty="0">
                <a:solidFill>
                  <a:srgbClr val="292929"/>
                </a:solidFill>
                <a:effectLst/>
                <a:latin typeface="source-serif-pro"/>
              </a:rPr>
              <a:t>which means a child scoring a 99 once would be expected to score between 96 and 102 about 68% of the time. </a:t>
            </a:r>
          </a:p>
          <a:p>
            <a:r>
              <a:rPr lang="en-US" b="0" i="0" dirty="0">
                <a:solidFill>
                  <a:srgbClr val="292929"/>
                </a:solidFill>
                <a:effectLst/>
                <a:latin typeface="source-serif-pro"/>
              </a:rPr>
              <a:t>The overall difference might not be significant and could reverse itself in repeated testing. In other words, by leaving out the expected standard error in the results, you can draw a more drastic conclusion than that offered by the data.</a:t>
            </a:r>
            <a:endParaRPr lang="en-SG" dirty="0"/>
          </a:p>
        </p:txBody>
      </p:sp>
    </p:spTree>
    <p:extLst>
      <p:ext uri="{BB962C8B-B14F-4D97-AF65-F5344CB8AC3E}">
        <p14:creationId xmlns:p14="http://schemas.microsoft.com/office/powerpoint/2010/main" val="395262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2079-4837-C932-547E-3564E0B182F6}"/>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8C56126C-44C7-07AD-DE05-54D51AFC9989}"/>
              </a:ext>
            </a:extLst>
          </p:cNvPr>
          <p:cNvSpPr>
            <a:spLocks noGrp="1"/>
          </p:cNvSpPr>
          <p:nvPr>
            <p:ph idx="1"/>
          </p:nvPr>
        </p:nvSpPr>
        <p:spPr/>
        <p:txBody>
          <a:bodyPr/>
          <a:lstStyle/>
          <a:p>
            <a:r>
              <a:rPr lang="en-US" b="0" i="0" dirty="0">
                <a:solidFill>
                  <a:srgbClr val="292929"/>
                </a:solidFill>
                <a:effectLst/>
                <a:latin typeface="source-serif-pro"/>
              </a:rPr>
              <a:t>Studies that don’t report more than one number usually have something to hide. Likewise, if a graph looks like it cuts off some of the data, it’s not trustworthy. It’s too easy to change a narrative by </a:t>
            </a:r>
            <a:r>
              <a:rPr lang="en-US" b="0" i="0" dirty="0" err="1">
                <a:solidFill>
                  <a:srgbClr val="292929"/>
                </a:solidFill>
                <a:effectLst/>
                <a:latin typeface="source-serif-pro"/>
              </a:rPr>
              <a:t>subsetting</a:t>
            </a:r>
            <a:r>
              <a:rPr lang="en-US" b="0" i="0" dirty="0">
                <a:solidFill>
                  <a:srgbClr val="292929"/>
                </a:solidFill>
                <a:effectLst/>
                <a:latin typeface="source-serif-pro"/>
              </a:rPr>
              <a:t> data.</a:t>
            </a:r>
            <a:endParaRPr lang="en-SG" dirty="0"/>
          </a:p>
        </p:txBody>
      </p:sp>
    </p:spTree>
    <p:extLst>
      <p:ext uri="{BB962C8B-B14F-4D97-AF65-F5344CB8AC3E}">
        <p14:creationId xmlns:p14="http://schemas.microsoft.com/office/powerpoint/2010/main" val="2626539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5EB1B-3D8A-5072-4F03-B1DB1B5BD1FD}"/>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pic>
        <p:nvPicPr>
          <p:cNvPr id="10242" name="Picture 2">
            <a:extLst>
              <a:ext uri="{FF2B5EF4-FFF2-40B4-BE49-F238E27FC236}">
                <a16:creationId xmlns:a16="http://schemas.microsoft.com/office/drawing/2014/main" id="{01C46A2B-203C-C2A3-C40D-BF588B5704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099" y="1690688"/>
            <a:ext cx="11610975" cy="5310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488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245C6-96AA-76F1-9C8A-F6FFCC138ADB}"/>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9E381BD2-035B-1C21-E7B9-150A37B69926}"/>
              </a:ext>
            </a:extLst>
          </p:cNvPr>
          <p:cNvSpPr>
            <a:spLocks noGrp="1"/>
          </p:cNvSpPr>
          <p:nvPr>
            <p:ph idx="1"/>
          </p:nvPr>
        </p:nvSpPr>
        <p:spPr/>
        <p:txBody>
          <a:bodyPr/>
          <a:lstStyle/>
          <a:p>
            <a:r>
              <a:rPr lang="en-US" b="0" i="0" dirty="0">
                <a:solidFill>
                  <a:srgbClr val="292929"/>
                </a:solidFill>
                <a:effectLst/>
                <a:latin typeface="source-serif-pro"/>
              </a:rPr>
              <a:t>Think of it this way: if there was a medicine that increased lifespan by 2 years on average would you take it? </a:t>
            </a:r>
          </a:p>
          <a:p>
            <a:r>
              <a:rPr lang="en-US" b="0" i="0" dirty="0">
                <a:solidFill>
                  <a:srgbClr val="292929"/>
                </a:solidFill>
                <a:effectLst/>
                <a:latin typeface="source-serif-pro"/>
              </a:rPr>
              <a:t>Would it change your mind if the worst impact was a loss of 12 years of life and the maximum a gain of 14 years? It usually is the details that matter and one summary statistic cannot tell the whole story.</a:t>
            </a:r>
            <a:endParaRPr lang="en-SG" dirty="0"/>
          </a:p>
        </p:txBody>
      </p:sp>
    </p:spTree>
    <p:extLst>
      <p:ext uri="{BB962C8B-B14F-4D97-AF65-F5344CB8AC3E}">
        <p14:creationId xmlns:p14="http://schemas.microsoft.com/office/powerpoint/2010/main" val="1646886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183AE-152B-C198-85BF-67CD53736E71}"/>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2EDABBD4-85D4-E63B-E8DA-8DB907F5DD65}"/>
              </a:ext>
            </a:extLst>
          </p:cNvPr>
          <p:cNvSpPr>
            <a:spLocks noGrp="1"/>
          </p:cNvSpPr>
          <p:nvPr>
            <p:ph idx="1"/>
          </p:nvPr>
        </p:nvSpPr>
        <p:spPr/>
        <p:txBody>
          <a:bodyPr>
            <a:normAutofit fontScale="92500" lnSpcReduction="10000"/>
          </a:bodyPr>
          <a:lstStyle/>
          <a:p>
            <a:pPr algn="l"/>
            <a:r>
              <a:rPr lang="en-US" b="1" i="0" dirty="0">
                <a:solidFill>
                  <a:srgbClr val="292929"/>
                </a:solidFill>
                <a:effectLst/>
                <a:latin typeface="sohne"/>
              </a:rPr>
              <a:t>6. Check which Average is Used</a:t>
            </a:r>
          </a:p>
          <a:p>
            <a:pPr algn="l"/>
            <a:r>
              <a:rPr lang="en-US" b="0" i="0" dirty="0">
                <a:solidFill>
                  <a:srgbClr val="292929"/>
                </a:solidFill>
                <a:effectLst/>
                <a:latin typeface="source-serif-pro"/>
              </a:rPr>
              <a:t>Another useful way to tell whatever story you want with data is to vary the definition of “average”. You have 3 options (maybe more if you’re clever):</a:t>
            </a:r>
          </a:p>
          <a:p>
            <a:pPr algn="l">
              <a:buFont typeface="+mj-lt"/>
              <a:buAutoNum type="arabicPeriod"/>
            </a:pPr>
            <a:r>
              <a:rPr lang="en-US" b="0" i="0" dirty="0">
                <a:solidFill>
                  <a:srgbClr val="292929"/>
                </a:solidFill>
                <a:effectLst/>
                <a:latin typeface="source-serif-pro"/>
              </a:rPr>
              <a:t>Mean: sum the values and divide by the number of observations</a:t>
            </a:r>
          </a:p>
          <a:p>
            <a:pPr algn="l">
              <a:buFont typeface="+mj-lt"/>
              <a:buAutoNum type="arabicPeriod"/>
            </a:pPr>
            <a:r>
              <a:rPr lang="en-US" b="0" i="0" dirty="0">
                <a:solidFill>
                  <a:srgbClr val="292929"/>
                </a:solidFill>
                <a:effectLst/>
                <a:latin typeface="source-serif-pro"/>
              </a:rPr>
              <a:t>Median: order the values from smallest to greatest and find the middle</a:t>
            </a:r>
          </a:p>
          <a:p>
            <a:pPr algn="l">
              <a:buFont typeface="+mj-lt"/>
              <a:buAutoNum type="arabicPeriod"/>
            </a:pPr>
            <a:r>
              <a:rPr lang="en-US" b="0" i="0" dirty="0">
                <a:solidFill>
                  <a:srgbClr val="292929"/>
                </a:solidFill>
                <a:effectLst/>
                <a:latin typeface="source-serif-pro"/>
              </a:rPr>
              <a:t>Mode: find the value that occurs most often</a:t>
            </a:r>
          </a:p>
          <a:p>
            <a:r>
              <a:rPr lang="en-US" b="0" i="0" dirty="0">
                <a:solidFill>
                  <a:srgbClr val="292929"/>
                </a:solidFill>
                <a:effectLst/>
                <a:latin typeface="source-serif-pro"/>
              </a:rPr>
              <a:t> the mean and median of a distribution are the same only if it is normal and we live in a world with mostly </a:t>
            </a:r>
            <a:r>
              <a:rPr lang="en-US" b="0" i="0" u="sng" dirty="0">
                <a:effectLst/>
                <a:latin typeface="source-serif-pro"/>
                <a:hlinkClick r:id="rId2"/>
              </a:rPr>
              <a:t>non-normal data</a:t>
            </a:r>
            <a:r>
              <a:rPr lang="en-US" b="0" i="0" dirty="0">
                <a:solidFill>
                  <a:srgbClr val="292929"/>
                </a:solidFill>
                <a:effectLst/>
                <a:latin typeface="source-serif-pro"/>
              </a:rPr>
              <a:t>.</a:t>
            </a:r>
          </a:p>
          <a:p>
            <a:r>
              <a:rPr lang="en-US" b="0" i="0" dirty="0">
                <a:solidFill>
                  <a:srgbClr val="292929"/>
                </a:solidFill>
                <a:effectLst/>
                <a:latin typeface="source-serif-pro"/>
              </a:rPr>
              <a:t> This means the mean and median of a dataset are not the same value, often by a considerable amount.</a:t>
            </a:r>
            <a:endParaRPr lang="en-SG" dirty="0"/>
          </a:p>
        </p:txBody>
      </p:sp>
    </p:spTree>
    <p:extLst>
      <p:ext uri="{BB962C8B-B14F-4D97-AF65-F5344CB8AC3E}">
        <p14:creationId xmlns:p14="http://schemas.microsoft.com/office/powerpoint/2010/main" val="3858088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4699E-CF6F-6E65-D4D1-3C5380322185}"/>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pic>
        <p:nvPicPr>
          <p:cNvPr id="11266" name="Picture 2">
            <a:extLst>
              <a:ext uri="{FF2B5EF4-FFF2-40B4-BE49-F238E27FC236}">
                <a16:creationId xmlns:a16="http://schemas.microsoft.com/office/drawing/2014/main" id="{431D2029-56FD-9D86-1B6A-F30EA26B23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1112520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064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63568-6F15-A99E-1FBF-AA66D5B86111}"/>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ABA2D8D1-0941-9CDF-2DB0-560D5E97A54C}"/>
              </a:ext>
            </a:extLst>
          </p:cNvPr>
          <p:cNvSpPr>
            <a:spLocks noGrp="1"/>
          </p:cNvSpPr>
          <p:nvPr>
            <p:ph idx="1"/>
          </p:nvPr>
        </p:nvSpPr>
        <p:spPr/>
        <p:txBody>
          <a:bodyPr>
            <a:normAutofit fontScale="92500" lnSpcReduction="20000"/>
          </a:bodyPr>
          <a:lstStyle/>
          <a:p>
            <a:r>
              <a:rPr lang="en-US" b="0" i="0" dirty="0">
                <a:solidFill>
                  <a:srgbClr val="292929"/>
                </a:solidFill>
                <a:effectLst/>
                <a:latin typeface="source-serif-pro"/>
              </a:rPr>
              <a:t>The way to avoid this is to look at the mean, median, and mode of a dataset (again you need all these numbers!). Figure out which one is most appropriate (usually the median for highly skewed datasets such as income, city size, life span, housing prices and so on) and use that if you need a one figure summary.</a:t>
            </a:r>
          </a:p>
          <a:p>
            <a:r>
              <a:rPr lang="en-US" b="0" i="0" dirty="0">
                <a:solidFill>
                  <a:srgbClr val="292929"/>
                </a:solidFill>
                <a:effectLst/>
                <a:latin typeface="source-serif-pro"/>
              </a:rPr>
              <a:t> If you can, graph the entire set of values in a histogram and look at the distribution. </a:t>
            </a:r>
          </a:p>
          <a:p>
            <a:r>
              <a:rPr lang="en-US" b="0" i="0" dirty="0">
                <a:solidFill>
                  <a:srgbClr val="292929"/>
                </a:solidFill>
                <a:effectLst/>
                <a:latin typeface="source-serif-pro"/>
              </a:rPr>
              <a:t>Try to use more than a single number to describe a dataset, and if you report an average, specify which you </a:t>
            </a:r>
            <a:r>
              <a:rPr lang="en-US" b="0" i="0">
                <a:solidFill>
                  <a:srgbClr val="292929"/>
                </a:solidFill>
                <a:effectLst/>
                <a:latin typeface="source-serif-pro"/>
              </a:rPr>
              <a:t>are using</a:t>
            </a:r>
            <a:r>
              <a:rPr lang="en-US">
                <a:solidFill>
                  <a:srgbClr val="292929"/>
                </a:solidFill>
                <a:latin typeface="source-serif-pro"/>
              </a:rPr>
              <a:t>.</a:t>
            </a:r>
            <a:endParaRPr lang="en-US" b="0" i="0" dirty="0">
              <a:solidFill>
                <a:srgbClr val="292929"/>
              </a:solidFill>
              <a:effectLst/>
              <a:latin typeface="source-serif-pro"/>
            </a:endParaRPr>
          </a:p>
          <a:p>
            <a:r>
              <a:rPr lang="en-US" dirty="0">
                <a:solidFill>
                  <a:srgbClr val="292929"/>
                </a:solidFill>
                <a:latin typeface="source-serif-pro"/>
              </a:rPr>
              <a:t>See why more than one umber is needed in the next slide. Data are a decade old, but they make a point.</a:t>
            </a:r>
          </a:p>
          <a:p>
            <a:r>
              <a:rPr lang="en-US" dirty="0">
                <a:solidFill>
                  <a:srgbClr val="292929"/>
                </a:solidFill>
                <a:latin typeface="source-serif-pro"/>
              </a:rPr>
              <a:t>Also see slide after the next on Indian data on child marriages</a:t>
            </a:r>
            <a:endParaRPr lang="en-SG" dirty="0"/>
          </a:p>
        </p:txBody>
      </p:sp>
    </p:spTree>
    <p:extLst>
      <p:ext uri="{BB962C8B-B14F-4D97-AF65-F5344CB8AC3E}">
        <p14:creationId xmlns:p14="http://schemas.microsoft.com/office/powerpoint/2010/main" val="3610067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B2BCC-ED4E-AF5B-691E-E74FBF090833}"/>
              </a:ext>
            </a:extLst>
          </p:cNvPr>
          <p:cNvSpPr>
            <a:spLocks noGrp="1"/>
          </p:cNvSpPr>
          <p:nvPr>
            <p:ph type="title"/>
          </p:nvPr>
        </p:nvSpPr>
        <p:spPr/>
        <p:txBody>
          <a:bodyPr/>
          <a:lstStyle/>
          <a:p>
            <a:endParaRPr lang="en-SG" dirty="0"/>
          </a:p>
        </p:txBody>
      </p:sp>
      <p:pic>
        <p:nvPicPr>
          <p:cNvPr id="1026" name="Picture 2" descr="Image">
            <a:extLst>
              <a:ext uri="{FF2B5EF4-FFF2-40B4-BE49-F238E27FC236}">
                <a16:creationId xmlns:a16="http://schemas.microsoft.com/office/drawing/2014/main" id="{E8ED0201-757A-1446-B3F2-747ADB1E55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230" y="242278"/>
            <a:ext cx="11715261" cy="6432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651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08B2-CBFF-17D8-B17C-110141746096}"/>
              </a:ext>
            </a:extLst>
          </p:cNvPr>
          <p:cNvSpPr>
            <a:spLocks noGrp="1"/>
          </p:cNvSpPr>
          <p:nvPr>
            <p:ph type="title"/>
          </p:nvPr>
        </p:nvSpPr>
        <p:spPr/>
        <p:txBody>
          <a:bodyPr>
            <a:normAutofit/>
          </a:bodyPr>
          <a:lstStyle/>
          <a:p>
            <a:r>
              <a:rPr lang="en-US" sz="2000" b="0" i="0" dirty="0">
                <a:solidFill>
                  <a:srgbClr val="0F1419"/>
                </a:solidFill>
                <a:effectLst/>
                <a:latin typeface="TwitterChirp"/>
              </a:rPr>
              <a:t>Child marriages are falling rapidly in India.</a:t>
            </a:r>
            <a:r>
              <a:rPr lang="en-US" b="0" i="0" dirty="0">
                <a:solidFill>
                  <a:srgbClr val="0F1419"/>
                </a:solidFill>
                <a:effectLst/>
                <a:latin typeface="TwitterChirp"/>
              </a:rPr>
              <a:t> </a:t>
            </a:r>
            <a:r>
              <a:rPr lang="en-US" sz="2000" b="0" i="0" dirty="0">
                <a:solidFill>
                  <a:srgbClr val="0F1419"/>
                </a:solidFill>
                <a:effectLst/>
                <a:latin typeface="TwitterChirp"/>
              </a:rPr>
              <a:t>Big variations in progress across states - while Uttar Pradesh has made remarkable gains (massive decline!), West Bengal continues to struggle with very high prevalence </a:t>
            </a:r>
            <a:r>
              <a:rPr lang="en-US" sz="1800" b="0" i="0" dirty="0">
                <a:solidFill>
                  <a:srgbClr val="0F1419"/>
                </a:solidFill>
                <a:effectLst/>
                <a:latin typeface="TwitterChirp"/>
              </a:rPr>
              <a:t>(42%) and minimal decline. ---</a:t>
            </a:r>
            <a:r>
              <a:rPr lang="en-US" sz="1800" b="0" i="0">
                <a:solidFill>
                  <a:srgbClr val="0F1419"/>
                </a:solidFill>
                <a:effectLst/>
                <a:latin typeface="TwitterChirp"/>
              </a:rPr>
              <a:t>Shamika Ravi</a:t>
            </a:r>
            <a:endParaRPr lang="en-SG" sz="1800" dirty="0"/>
          </a:p>
        </p:txBody>
      </p:sp>
      <p:pic>
        <p:nvPicPr>
          <p:cNvPr id="2050" name="Picture 2" descr="Image">
            <a:extLst>
              <a:ext uri="{FF2B5EF4-FFF2-40B4-BE49-F238E27FC236}">
                <a16:creationId xmlns:a16="http://schemas.microsoft.com/office/drawing/2014/main" id="{ED196211-E1A1-B71C-65FB-646A04A48D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462" y="1825624"/>
            <a:ext cx="11119338" cy="4958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02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7AC1-A589-9AF2-52A3-593AC7AAC8DB}"/>
              </a:ext>
            </a:extLst>
          </p:cNvPr>
          <p:cNvSpPr>
            <a:spLocks noGrp="1"/>
          </p:cNvSpPr>
          <p:nvPr>
            <p:ph type="title"/>
          </p:nvPr>
        </p:nvSpPr>
        <p:spPr/>
        <p:txBody>
          <a:bodyPr>
            <a:normAutofit/>
          </a:bodyPr>
          <a:lstStyle/>
          <a:p>
            <a:pPr algn="ctr"/>
            <a:r>
              <a:rPr lang="en-SG" sz="2000" b="1" dirty="0"/>
              <a:t>Preliminaries</a:t>
            </a:r>
            <a:br>
              <a:rPr lang="en-SG" sz="2000" b="1" dirty="0"/>
            </a:br>
            <a:r>
              <a:rPr lang="en-SG" sz="2000" b="1" dirty="0"/>
              <a:t>C. R. Rao</a:t>
            </a:r>
          </a:p>
        </p:txBody>
      </p:sp>
      <p:sp>
        <p:nvSpPr>
          <p:cNvPr id="3" name="Content Placeholder 2">
            <a:extLst>
              <a:ext uri="{FF2B5EF4-FFF2-40B4-BE49-F238E27FC236}">
                <a16:creationId xmlns:a16="http://schemas.microsoft.com/office/drawing/2014/main" id="{1566EE97-809B-0DD6-9FC0-10C5E2335888}"/>
              </a:ext>
            </a:extLst>
          </p:cNvPr>
          <p:cNvSpPr>
            <a:spLocks noGrp="1"/>
          </p:cNvSpPr>
          <p:nvPr>
            <p:ph idx="1"/>
          </p:nvPr>
        </p:nvSpPr>
        <p:spPr/>
        <p:txBody>
          <a:bodyPr>
            <a:normAutofit fontScale="92500" lnSpcReduction="20000"/>
          </a:bodyPr>
          <a:lstStyle/>
          <a:p>
            <a:pPr algn="l"/>
            <a:r>
              <a:rPr lang="en-US" b="0" i="0" dirty="0">
                <a:solidFill>
                  <a:srgbClr val="000000"/>
                </a:solidFill>
                <a:effectLst/>
                <a:latin typeface="Merriweather" panose="00000500000000000000" pitchFamily="2" charset="0"/>
              </a:rPr>
              <a:t>The first, now known as the Cramer-Rao lower bound, provides a means for knowing when a method for estimating a quantity is as good as any method can be, it said.</a:t>
            </a:r>
          </a:p>
          <a:p>
            <a:pPr algn="l"/>
            <a:r>
              <a:rPr lang="en-US" b="0" i="0" dirty="0">
                <a:solidFill>
                  <a:srgbClr val="000000"/>
                </a:solidFill>
                <a:effectLst/>
                <a:latin typeface="Merriweather" panose="00000500000000000000" pitchFamily="2" charset="0"/>
              </a:rPr>
              <a:t>The second result, named the Rao-Blackwell Theorem (because it was discovered independently by eminent statistician David Blackwell), provides a means for transforming an estimate into a better—in fact, an optimal—estimate. Together, these results form a foundation on which much of statistics is built, the statement said.</a:t>
            </a:r>
          </a:p>
          <a:p>
            <a:pPr algn="l"/>
            <a:r>
              <a:rPr lang="en-US" b="0" i="0" dirty="0">
                <a:solidFill>
                  <a:srgbClr val="000000"/>
                </a:solidFill>
                <a:effectLst/>
                <a:latin typeface="Merriweather" panose="00000500000000000000" pitchFamily="2" charset="0"/>
              </a:rPr>
              <a:t>And the third result provided insights that pioneered a new interdisciplinary field that has flourished as “information geometry.” Combined, these results help scientists more efficiently extract information from data, the statement added.</a:t>
            </a:r>
          </a:p>
          <a:p>
            <a:pPr algn="l"/>
            <a:endParaRPr lang="en-US" b="0" i="0" dirty="0">
              <a:solidFill>
                <a:srgbClr val="000000"/>
              </a:solidFill>
              <a:effectLst/>
              <a:latin typeface="Merriweather" panose="00000500000000000000" pitchFamily="2" charset="0"/>
            </a:endParaRPr>
          </a:p>
          <a:p>
            <a:endParaRPr lang="en-SG" dirty="0"/>
          </a:p>
        </p:txBody>
      </p:sp>
    </p:spTree>
    <p:extLst>
      <p:ext uri="{BB962C8B-B14F-4D97-AF65-F5344CB8AC3E}">
        <p14:creationId xmlns:p14="http://schemas.microsoft.com/office/powerpoint/2010/main" val="2080304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EB56-FA12-905F-02B9-E5B9BEE8F4B2}"/>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CE47730F-0E17-509B-374C-043E6CB50F15}"/>
              </a:ext>
            </a:extLst>
          </p:cNvPr>
          <p:cNvSpPr>
            <a:spLocks noGrp="1"/>
          </p:cNvSpPr>
          <p:nvPr>
            <p:ph idx="1"/>
          </p:nvPr>
        </p:nvSpPr>
        <p:spPr/>
        <p:txBody>
          <a:bodyPr/>
          <a:lstStyle/>
          <a:p>
            <a:pPr algn="l"/>
            <a:r>
              <a:rPr lang="en-US" b="1" i="0" dirty="0">
                <a:solidFill>
                  <a:srgbClr val="292929"/>
                </a:solidFill>
                <a:effectLst/>
                <a:latin typeface="sohne"/>
              </a:rPr>
              <a:t>7. Use Comparisons to a Common Baseline</a:t>
            </a:r>
          </a:p>
          <a:p>
            <a:pPr algn="l"/>
            <a:r>
              <a:rPr lang="en-US" b="0" i="0" dirty="0">
                <a:solidFill>
                  <a:srgbClr val="292929"/>
                </a:solidFill>
                <a:effectLst/>
                <a:latin typeface="source-serif-pro"/>
              </a:rPr>
              <a:t>When viewing a statistic, the important question often is not what is the value, but how does the current value compare to the previous value? </a:t>
            </a:r>
          </a:p>
          <a:p>
            <a:pPr algn="l"/>
            <a:r>
              <a:rPr lang="en-US" b="0" i="0" dirty="0">
                <a:solidFill>
                  <a:srgbClr val="292929"/>
                </a:solidFill>
                <a:effectLst/>
                <a:latin typeface="source-serif-pro"/>
              </a:rPr>
              <a:t>In other words, what is the relative change compared to the absolute magnitude. </a:t>
            </a:r>
          </a:p>
          <a:p>
            <a:pPr algn="l"/>
            <a:r>
              <a:rPr lang="en-US" b="0" i="0" dirty="0">
                <a:solidFill>
                  <a:srgbClr val="292929"/>
                </a:solidFill>
                <a:effectLst/>
                <a:latin typeface="source-serif-pro"/>
              </a:rPr>
              <a:t>If I tell you the US GDP was $19.39 trillion in 2017, that sounds incredible because of your everyday experience. However, if you compare that to US GDP in the previous year, $18.62 trillion, it doesn’t look nearly as impressive.</a:t>
            </a:r>
          </a:p>
          <a:p>
            <a:endParaRPr lang="en-SG" dirty="0"/>
          </a:p>
        </p:txBody>
      </p:sp>
    </p:spTree>
    <p:extLst>
      <p:ext uri="{BB962C8B-B14F-4D97-AF65-F5344CB8AC3E}">
        <p14:creationId xmlns:p14="http://schemas.microsoft.com/office/powerpoint/2010/main" val="2990580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9ED43-42FD-CFD1-BC74-932D9D6BAF84}"/>
              </a:ext>
            </a:extLst>
          </p:cNvPr>
          <p:cNvSpPr>
            <a:spLocks noGrp="1"/>
          </p:cNvSpPr>
          <p:nvPr>
            <p:ph type="title"/>
          </p:nvPr>
        </p:nvSpPr>
        <p:spPr/>
        <p:txBody>
          <a:bodyPr/>
          <a:lstStyle/>
          <a:p>
            <a:endParaRPr lang="en-SG"/>
          </a:p>
        </p:txBody>
      </p:sp>
      <p:sp>
        <p:nvSpPr>
          <p:cNvPr id="3" name="Content Placeholder 2">
            <a:extLst>
              <a:ext uri="{FF2B5EF4-FFF2-40B4-BE49-F238E27FC236}">
                <a16:creationId xmlns:a16="http://schemas.microsoft.com/office/drawing/2014/main" id="{DA0A80D2-51CA-AAE4-52B0-CCE0506B9207}"/>
              </a:ext>
            </a:extLst>
          </p:cNvPr>
          <p:cNvSpPr>
            <a:spLocks noGrp="1"/>
          </p:cNvSpPr>
          <p:nvPr>
            <p:ph idx="1"/>
          </p:nvPr>
        </p:nvSpPr>
        <p:spPr/>
        <p:txBody>
          <a:bodyPr/>
          <a:lstStyle/>
          <a:p>
            <a:r>
              <a:rPr lang="en-US" b="0" i="0" dirty="0">
                <a:solidFill>
                  <a:srgbClr val="292929"/>
                </a:solidFill>
                <a:effectLst/>
                <a:latin typeface="source-serif-pro"/>
              </a:rPr>
              <a:t>Data is often on scales with which we are unfamiliar, and we need a comparison to other numbers to know if a statistic represents a real change. Is a </a:t>
            </a:r>
            <a:r>
              <a:rPr lang="en-US" b="0" i="0" u="sng" dirty="0">
                <a:effectLst/>
                <a:latin typeface="source-serif-pro"/>
                <a:hlinkClick r:id="rId2"/>
              </a:rPr>
              <a:t>mean radius of 3389 km for Mars</a:t>
            </a:r>
            <a:r>
              <a:rPr lang="en-US" b="0" i="0" dirty="0">
                <a:solidFill>
                  <a:srgbClr val="292929"/>
                </a:solidFill>
                <a:effectLst/>
                <a:latin typeface="source-serif-pro"/>
              </a:rPr>
              <a:t> large? I have no conception of what that means until it’s compared to other planets!</a:t>
            </a:r>
            <a:endParaRPr lang="en-SG" dirty="0"/>
          </a:p>
        </p:txBody>
      </p:sp>
    </p:spTree>
    <p:extLst>
      <p:ext uri="{BB962C8B-B14F-4D97-AF65-F5344CB8AC3E}">
        <p14:creationId xmlns:p14="http://schemas.microsoft.com/office/powerpoint/2010/main" val="3938875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1685-CA9C-975D-2CC7-9B3212437B3A}"/>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pic>
        <p:nvPicPr>
          <p:cNvPr id="12290" name="Picture 2">
            <a:extLst>
              <a:ext uri="{FF2B5EF4-FFF2-40B4-BE49-F238E27FC236}">
                <a16:creationId xmlns:a16="http://schemas.microsoft.com/office/drawing/2014/main" id="{C47DEB0E-79B3-2715-80D8-2EB41A0288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775" y="1690688"/>
            <a:ext cx="11896725" cy="506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154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EC9D8-A60C-D6B6-54F8-058525A6C90D}"/>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A4D385BE-CDFD-2DD9-5268-E74D327FBD10}"/>
              </a:ext>
            </a:extLst>
          </p:cNvPr>
          <p:cNvSpPr>
            <a:spLocks noGrp="1"/>
          </p:cNvSpPr>
          <p:nvPr>
            <p:ph idx="1"/>
          </p:nvPr>
        </p:nvSpPr>
        <p:spPr/>
        <p:txBody>
          <a:bodyPr/>
          <a:lstStyle/>
          <a:p>
            <a:r>
              <a:rPr lang="en-US" b="0" i="0" dirty="0">
                <a:solidFill>
                  <a:srgbClr val="292929"/>
                </a:solidFill>
                <a:effectLst/>
                <a:latin typeface="source-serif-pro"/>
              </a:rPr>
              <a:t>Not only do we want to compare a statistic to values in the past and to numbers in the same category, but we also want to make sure the definition of the stat doesn’t change. </a:t>
            </a:r>
          </a:p>
          <a:p>
            <a:r>
              <a:rPr lang="en-US" b="0" i="0" dirty="0">
                <a:solidFill>
                  <a:srgbClr val="292929"/>
                </a:solidFill>
                <a:effectLst/>
                <a:latin typeface="source-serif-pro"/>
              </a:rPr>
              <a:t>According to “How to Lie”, The number of farms in the US increased from 1930 to 1935 by 500,000 because the definition of a farm from the Census Bureau changed! </a:t>
            </a:r>
          </a:p>
          <a:p>
            <a:r>
              <a:rPr lang="en-US" b="0" i="0" dirty="0">
                <a:solidFill>
                  <a:srgbClr val="292929"/>
                </a:solidFill>
                <a:effectLst/>
                <a:latin typeface="source-serif-pro"/>
              </a:rPr>
              <a:t>The easiest way to lower unemployment is just to change the definition to exclude people who have stopped looking for work.</a:t>
            </a:r>
            <a:endParaRPr lang="en-SG" dirty="0"/>
          </a:p>
        </p:txBody>
      </p:sp>
    </p:spTree>
    <p:extLst>
      <p:ext uri="{BB962C8B-B14F-4D97-AF65-F5344CB8AC3E}">
        <p14:creationId xmlns:p14="http://schemas.microsoft.com/office/powerpoint/2010/main" val="1108129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341C7-FA07-FB33-C146-995EC5789E24}"/>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28FC695E-7573-64B2-768D-A511B33AE29E}"/>
              </a:ext>
            </a:extLst>
          </p:cNvPr>
          <p:cNvSpPr>
            <a:spLocks noGrp="1"/>
          </p:cNvSpPr>
          <p:nvPr>
            <p:ph idx="1"/>
          </p:nvPr>
        </p:nvSpPr>
        <p:spPr/>
        <p:txBody>
          <a:bodyPr>
            <a:normAutofit lnSpcReduction="10000"/>
          </a:bodyPr>
          <a:lstStyle/>
          <a:p>
            <a:r>
              <a:rPr lang="en-US" b="0" i="0" dirty="0">
                <a:solidFill>
                  <a:srgbClr val="292929"/>
                </a:solidFill>
                <a:effectLst/>
                <a:latin typeface="source-serif-pro"/>
              </a:rPr>
              <a:t>Changes in the way data is gathered or in the definition of values can often produce extreme results mistaken for actual trends. </a:t>
            </a:r>
          </a:p>
          <a:p>
            <a:r>
              <a:rPr lang="en-US" b="0" i="0" dirty="0">
                <a:solidFill>
                  <a:srgbClr val="292929"/>
                </a:solidFill>
                <a:effectLst/>
                <a:latin typeface="source-serif-pro"/>
              </a:rPr>
              <a:t>To counter this, first, look at the entire series of values for perspective. </a:t>
            </a:r>
          </a:p>
          <a:p>
            <a:r>
              <a:rPr lang="en-US" b="0" i="0" dirty="0">
                <a:solidFill>
                  <a:srgbClr val="292929"/>
                </a:solidFill>
                <a:effectLst/>
                <a:latin typeface="source-serif-pro"/>
              </a:rPr>
              <a:t>Second, make sure the definition has not changed over the time range. Only then can you start to draw conclusions from the data series. You can scare people by saying </a:t>
            </a:r>
            <a:r>
              <a:rPr lang="en-US" b="0" i="0" u="sng" dirty="0">
                <a:effectLst/>
                <a:latin typeface="source-serif-pro"/>
                <a:hlinkClick r:id="rId2"/>
              </a:rPr>
              <a:t>New York had</a:t>
            </a:r>
            <a:r>
              <a:rPr lang="en-US" b="0" i="0" dirty="0">
                <a:solidFill>
                  <a:srgbClr val="292929"/>
                </a:solidFill>
                <a:effectLst/>
                <a:latin typeface="source-serif-pro"/>
              </a:rPr>
              <a:t> 289 murders in 2018, but when you compare that to 2245 in 1990, you realize New York City has never been safer! </a:t>
            </a:r>
          </a:p>
          <a:p>
            <a:r>
              <a:rPr lang="en-US" b="0" i="0" dirty="0">
                <a:solidFill>
                  <a:srgbClr val="292929"/>
                </a:solidFill>
                <a:effectLst/>
                <a:latin typeface="source-serif-pro"/>
              </a:rPr>
              <a:t>It’s usually the comparison that matters; don’t let an isolated number sway your rational thinking.</a:t>
            </a:r>
            <a:endParaRPr lang="en-SG" dirty="0"/>
          </a:p>
        </p:txBody>
      </p:sp>
    </p:spTree>
    <p:extLst>
      <p:ext uri="{BB962C8B-B14F-4D97-AF65-F5344CB8AC3E}">
        <p14:creationId xmlns:p14="http://schemas.microsoft.com/office/powerpoint/2010/main" val="3514113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ECA1-8F6D-3663-91AD-74CD86874444}"/>
              </a:ext>
            </a:extLst>
          </p:cNvPr>
          <p:cNvSpPr>
            <a:spLocks noGrp="1"/>
          </p:cNvSpPr>
          <p:nvPr>
            <p:ph type="title"/>
          </p:nvPr>
        </p:nvSpPr>
        <p:spPr/>
        <p:txBody>
          <a:bodyPr/>
          <a:lstStyle/>
          <a:p>
            <a:r>
              <a:rPr lang="en-SG" sz="4400" b="1" dirty="0"/>
              <a:t>Lessons from Darrel Huff’s 1954 Book-How to Lie with Statistics</a:t>
            </a:r>
            <a:endParaRPr lang="en-SG" dirty="0"/>
          </a:p>
        </p:txBody>
      </p:sp>
      <p:sp>
        <p:nvSpPr>
          <p:cNvPr id="3" name="Content Placeholder 2">
            <a:extLst>
              <a:ext uri="{FF2B5EF4-FFF2-40B4-BE49-F238E27FC236}">
                <a16:creationId xmlns:a16="http://schemas.microsoft.com/office/drawing/2014/main" id="{16EFEC2D-5539-7D9C-F81C-C0045FB7D340}"/>
              </a:ext>
            </a:extLst>
          </p:cNvPr>
          <p:cNvSpPr>
            <a:spLocks noGrp="1"/>
          </p:cNvSpPr>
          <p:nvPr>
            <p:ph idx="1"/>
          </p:nvPr>
        </p:nvSpPr>
        <p:spPr/>
        <p:txBody>
          <a:bodyPr>
            <a:normAutofit fontScale="92500"/>
          </a:bodyPr>
          <a:lstStyle/>
          <a:p>
            <a:pPr algn="l"/>
            <a:r>
              <a:rPr lang="en-US" b="1" i="0" dirty="0">
                <a:solidFill>
                  <a:srgbClr val="292929"/>
                </a:solidFill>
                <a:effectLst/>
                <a:latin typeface="sohne"/>
              </a:rPr>
              <a:t>8. Look for Bias in Sample Selection</a:t>
            </a:r>
          </a:p>
          <a:p>
            <a:pPr algn="l"/>
            <a:r>
              <a:rPr lang="en-US" b="0" i="0" dirty="0">
                <a:solidFill>
                  <a:srgbClr val="292929"/>
                </a:solidFill>
                <a:effectLst/>
                <a:latin typeface="source-serif-pro"/>
              </a:rPr>
              <a:t>Remember when we talked about all data being gathered from samples which we hope are representative of the population? In addition to being concerned about sample size, we also need to look for any bias in the sample.</a:t>
            </a:r>
          </a:p>
          <a:p>
            <a:r>
              <a:rPr lang="en-US" b="0" i="0" dirty="0">
                <a:solidFill>
                  <a:srgbClr val="292929"/>
                </a:solidFill>
                <a:effectLst/>
                <a:latin typeface="source-serif-pro"/>
              </a:rPr>
              <a:t>This could come from the measurement method used: a landline phone screen might favor wealthier, older participants. It could also come from the physical location: surveying only people who live in cities because it’s cheaper might bias results toward more progressive views. Sample bias is particularly prevalent in political polling where 2016 showed that sometimes samples are not representative of an entire population.</a:t>
            </a:r>
            <a:endParaRPr lang="en-SG" dirty="0"/>
          </a:p>
        </p:txBody>
      </p:sp>
    </p:spTree>
    <p:extLst>
      <p:ext uri="{BB962C8B-B14F-4D97-AF65-F5344CB8AC3E}">
        <p14:creationId xmlns:p14="http://schemas.microsoft.com/office/powerpoint/2010/main" val="1801526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5FA6-5FDF-F08B-E28F-7CADA17FD795}"/>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7A9DC9C0-1437-8CEC-4EA6-D4A72AB3B42E}"/>
              </a:ext>
            </a:extLst>
          </p:cNvPr>
          <p:cNvSpPr>
            <a:spLocks noGrp="1"/>
          </p:cNvSpPr>
          <p:nvPr>
            <p:ph idx="1"/>
          </p:nvPr>
        </p:nvSpPr>
        <p:spPr/>
        <p:txBody>
          <a:bodyPr>
            <a:normAutofit fontScale="85000" lnSpcReduction="20000"/>
          </a:bodyPr>
          <a:lstStyle/>
          <a:p>
            <a:r>
              <a:rPr lang="en-US" b="0" i="0" dirty="0">
                <a:solidFill>
                  <a:srgbClr val="292929"/>
                </a:solidFill>
                <a:effectLst/>
                <a:latin typeface="source-serif-pro"/>
              </a:rPr>
              <a:t>When examining a study, we need to ask who is being included in the sample and who is being excluded. </a:t>
            </a:r>
          </a:p>
          <a:p>
            <a:r>
              <a:rPr lang="en-US" b="0" i="0" dirty="0">
                <a:solidFill>
                  <a:srgbClr val="292929"/>
                </a:solidFill>
                <a:effectLst/>
                <a:latin typeface="source-serif-pro"/>
              </a:rPr>
              <a:t>For decades, psychology and sociology studies have been hurt by the WEIRD bias. Samples only included people (often college students) from Western, Education, Industrialized, Rich, Democratic, Nations.</a:t>
            </a:r>
          </a:p>
          <a:p>
            <a:r>
              <a:rPr lang="en-US" b="0" i="0" dirty="0">
                <a:solidFill>
                  <a:srgbClr val="292929"/>
                </a:solidFill>
                <a:effectLst/>
                <a:latin typeface="source-serif-pro"/>
              </a:rPr>
              <a:t> It’s hard to reasonably say a survey represents all of humanity when the participants are this limited!</a:t>
            </a:r>
          </a:p>
          <a:p>
            <a:r>
              <a:rPr lang="en-US" b="0" i="0" dirty="0">
                <a:solidFill>
                  <a:srgbClr val="292929"/>
                </a:solidFill>
                <a:effectLst/>
                <a:latin typeface="source-serif-pro"/>
              </a:rPr>
              <a:t>We should also look for sampling bias in our sources of information. Most of us now impose information selection bias on our selves by choosing sources that we tend to agree with. This leads to dangerous situations where we don’t encounter people who have different opinions and so we grow more entrenched in our views. </a:t>
            </a:r>
          </a:p>
          <a:p>
            <a:r>
              <a:rPr lang="en-US" b="0" i="0" dirty="0">
                <a:solidFill>
                  <a:srgbClr val="292929"/>
                </a:solidFill>
                <a:effectLst/>
                <a:latin typeface="source-serif-pro"/>
              </a:rPr>
              <a:t>The solution to this is simple but difficult: read different sources of news, particularly those that don’t agree with you.</a:t>
            </a:r>
            <a:endParaRPr lang="en-SG" dirty="0"/>
          </a:p>
        </p:txBody>
      </p:sp>
    </p:spTree>
    <p:extLst>
      <p:ext uri="{BB962C8B-B14F-4D97-AF65-F5344CB8AC3E}">
        <p14:creationId xmlns:p14="http://schemas.microsoft.com/office/powerpoint/2010/main" val="4120021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D9083-208C-E052-6E0E-CA962FB8777B}"/>
              </a:ext>
            </a:extLst>
          </p:cNvPr>
          <p:cNvSpPr>
            <a:spLocks noGrp="1"/>
          </p:cNvSpPr>
          <p:nvPr>
            <p:ph type="title"/>
          </p:nvPr>
        </p:nvSpPr>
        <p:spPr/>
        <p:txBody>
          <a:bodyPr>
            <a:normAutofit/>
          </a:bodyPr>
          <a:lstStyle/>
          <a:p>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4166186D-C807-CACC-785B-8CC393DAEE86}"/>
              </a:ext>
            </a:extLst>
          </p:cNvPr>
          <p:cNvSpPr>
            <a:spLocks noGrp="1"/>
          </p:cNvSpPr>
          <p:nvPr>
            <p:ph idx="1"/>
          </p:nvPr>
        </p:nvSpPr>
        <p:spPr/>
        <p:txBody>
          <a:bodyPr/>
          <a:lstStyle/>
          <a:p>
            <a:r>
              <a:rPr lang="en-US" b="0" i="0" dirty="0">
                <a:solidFill>
                  <a:srgbClr val="292929"/>
                </a:solidFill>
                <a:effectLst/>
                <a:latin typeface="source-serif-pro"/>
              </a:rPr>
              <a:t>For those who are feeling adventurous, you can even try talking to people who disagree with you. While this may seem intimidating, I’ve found that people who disagree outwardly often have more in common — the same core driving desires — motivating them to choose their respective sides. </a:t>
            </a:r>
          </a:p>
          <a:p>
            <a:r>
              <a:rPr lang="en-US" b="0" i="0" dirty="0">
                <a:solidFill>
                  <a:srgbClr val="292929"/>
                </a:solidFill>
                <a:effectLst/>
                <a:latin typeface="source-serif-pro"/>
              </a:rPr>
              <a:t>It’s much easier to come to a common understanding in person but even engaging in civil discourse online is possible and productive and can help you escape a self-imposed information-selection bias.</a:t>
            </a:r>
            <a:endParaRPr lang="en-SG" dirty="0"/>
          </a:p>
        </p:txBody>
      </p:sp>
    </p:spTree>
    <p:extLst>
      <p:ext uri="{BB962C8B-B14F-4D97-AF65-F5344CB8AC3E}">
        <p14:creationId xmlns:p14="http://schemas.microsoft.com/office/powerpoint/2010/main" val="40388916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CAD9-816D-FC5F-3919-8480A6D5B861}"/>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BE0691D6-11AE-6DAC-4DB1-A9C25DE206F2}"/>
              </a:ext>
            </a:extLst>
          </p:cNvPr>
          <p:cNvSpPr>
            <a:spLocks noGrp="1"/>
          </p:cNvSpPr>
          <p:nvPr>
            <p:ph idx="1"/>
          </p:nvPr>
        </p:nvSpPr>
        <p:spPr/>
        <p:txBody>
          <a:bodyPr>
            <a:normAutofit lnSpcReduction="10000"/>
          </a:bodyPr>
          <a:lstStyle/>
          <a:p>
            <a:r>
              <a:rPr lang="en-US" b="0" i="0" dirty="0">
                <a:solidFill>
                  <a:srgbClr val="292929"/>
                </a:solidFill>
                <a:effectLst/>
                <a:latin typeface="source-serif-pro"/>
              </a:rPr>
              <a:t>In summary, we need to be wary both of outside sampling bias and self-created sampling bias from our choice of media sources. </a:t>
            </a:r>
          </a:p>
          <a:p>
            <a:r>
              <a:rPr lang="en-US" b="0" i="0" dirty="0">
                <a:solidFill>
                  <a:srgbClr val="292929"/>
                </a:solidFill>
                <a:effectLst/>
                <a:latin typeface="source-serif-pro"/>
              </a:rPr>
              <a:t>You would not like someone telling you to read only a single newspaper, so don’t do the same to yourself. </a:t>
            </a:r>
          </a:p>
          <a:p>
            <a:r>
              <a:rPr lang="en-US" b="0" i="0" dirty="0">
                <a:solidFill>
                  <a:srgbClr val="292929"/>
                </a:solidFill>
                <a:effectLst/>
                <a:latin typeface="source-serif-pro"/>
              </a:rPr>
              <a:t>Diverse viewpoints lead to better outcomes, and incorporating different sources of information with varying opinions will give you a better overall picture of events. </a:t>
            </a:r>
          </a:p>
          <a:p>
            <a:r>
              <a:rPr lang="en-US" b="0" i="0" dirty="0">
                <a:solidFill>
                  <a:srgbClr val="292929"/>
                </a:solidFill>
                <a:effectLst/>
                <a:latin typeface="source-serif-pro"/>
              </a:rPr>
              <a:t>We can’t always get to the complete truth of a matter, but we can at least see it from multiple sides. Similarly, when reading a study, make sure you recognize that the sample may not be indicative of the entire population and try to figure out which way the bias goes</a:t>
            </a:r>
            <a:endParaRPr lang="en-SG" dirty="0"/>
          </a:p>
        </p:txBody>
      </p:sp>
    </p:spTree>
    <p:extLst>
      <p:ext uri="{BB962C8B-B14F-4D97-AF65-F5344CB8AC3E}">
        <p14:creationId xmlns:p14="http://schemas.microsoft.com/office/powerpoint/2010/main" val="3249055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F8266-8800-E3A6-B9F4-F440E77ED5FC}"/>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475F6373-C9BA-9B43-DE7B-9279961893F6}"/>
              </a:ext>
            </a:extLst>
          </p:cNvPr>
          <p:cNvSpPr>
            <a:spLocks noGrp="1"/>
          </p:cNvSpPr>
          <p:nvPr>
            <p:ph idx="1"/>
          </p:nvPr>
        </p:nvSpPr>
        <p:spPr/>
        <p:txBody>
          <a:bodyPr/>
          <a:lstStyle/>
          <a:p>
            <a:pPr algn="l"/>
            <a:r>
              <a:rPr lang="en-US" b="1" i="0" dirty="0">
                <a:solidFill>
                  <a:srgbClr val="292929"/>
                </a:solidFill>
                <a:effectLst/>
                <a:latin typeface="sohne"/>
              </a:rPr>
              <a:t>9. Be Wary of “Big Names” on Studies and Scrutinize Authority</a:t>
            </a:r>
          </a:p>
          <a:p>
            <a:pPr algn="l"/>
            <a:r>
              <a:rPr lang="en-US" b="0" i="0" dirty="0">
                <a:solidFill>
                  <a:srgbClr val="292929"/>
                </a:solidFill>
                <a:effectLst/>
                <a:latin typeface="source-serif-pro"/>
              </a:rPr>
              <a:t>Huff describes the idea of an “O.K name” as one added to a study to lend it an air of authority. Medical professionals (doctors), universities, scientific institutions, and large companies have names that lead us to automatically trust the results they produce. </a:t>
            </a:r>
          </a:p>
          <a:p>
            <a:pPr algn="l"/>
            <a:r>
              <a:rPr lang="en-US" b="0" i="0" dirty="0">
                <a:solidFill>
                  <a:srgbClr val="292929"/>
                </a:solidFill>
                <a:effectLst/>
                <a:latin typeface="source-serif-pro"/>
              </a:rPr>
              <a:t>However, many times these “experts” did not actually produce the work but only were tangentially involved and the name has been added to sway us. </a:t>
            </a:r>
          </a:p>
          <a:p>
            <a:pPr algn="l"/>
            <a:r>
              <a:rPr lang="en-US" b="0" i="0" dirty="0">
                <a:solidFill>
                  <a:srgbClr val="292929"/>
                </a:solidFill>
                <a:effectLst/>
                <a:latin typeface="source-serif-pro"/>
              </a:rPr>
              <a:t>Other times, such as when cigarette makers used doctors to sell their deadly products, the </a:t>
            </a:r>
            <a:r>
              <a:rPr lang="en-US" b="0" i="0" u="sng" dirty="0">
                <a:solidFill>
                  <a:srgbClr val="292929"/>
                </a:solidFill>
                <a:effectLst/>
                <a:latin typeface="source-serif-pro"/>
                <a:hlinkClick r:id="rId2"/>
              </a:rPr>
              <a:t>authorities are directly paid to lie.</a:t>
            </a:r>
            <a:endParaRPr lang="en-US" b="0" i="0" dirty="0">
              <a:solidFill>
                <a:srgbClr val="292929"/>
              </a:solidFill>
              <a:effectLst/>
              <a:latin typeface="source-serif-pro"/>
            </a:endParaRPr>
          </a:p>
          <a:p>
            <a:endParaRPr lang="en-SG" dirty="0"/>
          </a:p>
        </p:txBody>
      </p:sp>
    </p:spTree>
    <p:extLst>
      <p:ext uri="{BB962C8B-B14F-4D97-AF65-F5344CB8AC3E}">
        <p14:creationId xmlns:p14="http://schemas.microsoft.com/office/powerpoint/2010/main" val="3195267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1FDD1-D0DF-A7A6-9D93-73C4FC41322B}"/>
              </a:ext>
            </a:extLst>
          </p:cNvPr>
          <p:cNvSpPr>
            <a:spLocks noGrp="1"/>
          </p:cNvSpPr>
          <p:nvPr>
            <p:ph type="title"/>
          </p:nvPr>
        </p:nvSpPr>
        <p:spPr/>
        <p:txBody>
          <a:bodyPr>
            <a:normAutofit fontScale="90000"/>
          </a:bodyPr>
          <a:lstStyle/>
          <a:p>
            <a:pPr algn="ctr"/>
            <a:br>
              <a:rPr lang="en-SG" sz="2800" dirty="0"/>
            </a:br>
            <a:r>
              <a:rPr lang="en-SG" sz="2800" b="1" dirty="0"/>
              <a:t>Preliminaries</a:t>
            </a:r>
            <a:br>
              <a:rPr lang="en-SG" sz="2800" dirty="0"/>
            </a:br>
            <a:br>
              <a:rPr lang="en-SG" sz="2800" dirty="0"/>
            </a:br>
            <a:r>
              <a:rPr lang="en-SG" sz="2800" dirty="0"/>
              <a:t>C. R. Rao</a:t>
            </a:r>
          </a:p>
        </p:txBody>
      </p:sp>
      <p:sp>
        <p:nvSpPr>
          <p:cNvPr id="3" name="Content Placeholder 2">
            <a:extLst>
              <a:ext uri="{FF2B5EF4-FFF2-40B4-BE49-F238E27FC236}">
                <a16:creationId xmlns:a16="http://schemas.microsoft.com/office/drawing/2014/main" id="{4600E8B3-E1CC-3F38-2683-CE4F4C1D137D}"/>
              </a:ext>
            </a:extLst>
          </p:cNvPr>
          <p:cNvSpPr>
            <a:spLocks noGrp="1"/>
          </p:cNvSpPr>
          <p:nvPr>
            <p:ph idx="1"/>
          </p:nvPr>
        </p:nvSpPr>
        <p:spPr/>
        <p:txBody>
          <a:bodyPr>
            <a:normAutofit fontScale="77500" lnSpcReduction="20000"/>
          </a:bodyPr>
          <a:lstStyle/>
          <a:p>
            <a:pPr algn="l"/>
            <a:r>
              <a:rPr lang="en-US" b="1" i="0" dirty="0">
                <a:solidFill>
                  <a:srgbClr val="000000"/>
                </a:solidFill>
                <a:effectLst/>
                <a:latin typeface="Merriweather" panose="00000500000000000000" pitchFamily="2" charset="0"/>
              </a:rPr>
              <a:t>Information geometry has recently been used to aid the understanding and optimization of Higgs boson measurements at the Large Hadron Collider, the world’s largest and most powerful particle accelerator.</a:t>
            </a:r>
          </a:p>
          <a:p>
            <a:pPr algn="l"/>
            <a:r>
              <a:rPr lang="en-US" b="1" i="0" dirty="0">
                <a:solidFill>
                  <a:srgbClr val="000000"/>
                </a:solidFill>
                <a:effectLst/>
                <a:latin typeface="Merriweather" panose="00000500000000000000" pitchFamily="2" charset="0"/>
              </a:rPr>
              <a:t>It has also found applications in recent research on radars and antennas and contributed significantly to advancements in artificial intelligence, data science, signal processing, shape classification, and image segregation.</a:t>
            </a:r>
          </a:p>
          <a:p>
            <a:pPr algn="l"/>
            <a:r>
              <a:rPr lang="en-US" b="1" i="0" dirty="0">
                <a:solidFill>
                  <a:srgbClr val="000000"/>
                </a:solidFill>
                <a:effectLst/>
                <a:latin typeface="Merriweather" panose="00000500000000000000" pitchFamily="2" charset="0"/>
              </a:rPr>
              <a:t>The Rao-Blackwell process has been applied to stereology, particle filtering, and computational econometrics, among others, while the Cramer-Rao lower bound is of great importance in such diverse fields as signal processing, spectroscopy, radar systems, multiple image radiography, risk analysis, and quantum physics.</a:t>
            </a:r>
          </a:p>
          <a:p>
            <a:pPr algn="l"/>
            <a:r>
              <a:rPr lang="en-US" b="1" i="0" dirty="0">
                <a:solidFill>
                  <a:srgbClr val="000000"/>
                </a:solidFill>
                <a:effectLst/>
                <a:latin typeface="Merriweather" panose="00000500000000000000" pitchFamily="2" charset="0"/>
              </a:rPr>
              <a:t>Rao was born to a Telugu family in </a:t>
            </a:r>
            <a:r>
              <a:rPr lang="en-US" b="1" i="0" dirty="0" err="1">
                <a:solidFill>
                  <a:srgbClr val="000000"/>
                </a:solidFill>
                <a:effectLst/>
                <a:latin typeface="Merriweather" panose="00000500000000000000" pitchFamily="2" charset="0"/>
              </a:rPr>
              <a:t>Hadagali</a:t>
            </a:r>
            <a:r>
              <a:rPr lang="en-US" b="1" i="0" dirty="0">
                <a:solidFill>
                  <a:srgbClr val="000000"/>
                </a:solidFill>
                <a:effectLst/>
                <a:latin typeface="Merriweather" panose="00000500000000000000" pitchFamily="2" charset="0"/>
              </a:rPr>
              <a:t>, Karnataka. His schooling was completed in </a:t>
            </a:r>
            <a:r>
              <a:rPr lang="en-US" b="1" i="0" dirty="0" err="1">
                <a:solidFill>
                  <a:srgbClr val="000000"/>
                </a:solidFill>
                <a:effectLst/>
                <a:latin typeface="Merriweather" panose="00000500000000000000" pitchFamily="2" charset="0"/>
              </a:rPr>
              <a:t>Gudur</a:t>
            </a:r>
            <a:r>
              <a:rPr lang="en-US" b="1" i="0" dirty="0">
                <a:solidFill>
                  <a:srgbClr val="000000"/>
                </a:solidFill>
                <a:effectLst/>
                <a:latin typeface="Merriweather" panose="00000500000000000000" pitchFamily="2" charset="0"/>
              </a:rPr>
              <a:t>, </a:t>
            </a:r>
            <a:r>
              <a:rPr lang="en-US" b="1" i="0" dirty="0" err="1">
                <a:solidFill>
                  <a:srgbClr val="000000"/>
                </a:solidFill>
                <a:effectLst/>
                <a:latin typeface="Merriweather" panose="00000500000000000000" pitchFamily="2" charset="0"/>
              </a:rPr>
              <a:t>Nuzvid</a:t>
            </a:r>
            <a:r>
              <a:rPr lang="en-US" b="1" i="0" dirty="0">
                <a:solidFill>
                  <a:srgbClr val="000000"/>
                </a:solidFill>
                <a:effectLst/>
                <a:latin typeface="Merriweather" panose="00000500000000000000" pitchFamily="2" charset="0"/>
              </a:rPr>
              <a:t>, </a:t>
            </a:r>
            <a:r>
              <a:rPr lang="en-US" b="1" i="0" dirty="0" err="1">
                <a:solidFill>
                  <a:srgbClr val="000000"/>
                </a:solidFill>
                <a:effectLst/>
                <a:latin typeface="Merriweather" panose="00000500000000000000" pitchFamily="2" charset="0"/>
              </a:rPr>
              <a:t>Nandigama</a:t>
            </a:r>
            <a:r>
              <a:rPr lang="en-US" b="1" i="0" dirty="0">
                <a:solidFill>
                  <a:srgbClr val="000000"/>
                </a:solidFill>
                <a:effectLst/>
                <a:latin typeface="Merriweather" panose="00000500000000000000" pitchFamily="2" charset="0"/>
              </a:rPr>
              <a:t>, and Visakhapatnam, all in Andhra Pradesh.</a:t>
            </a:r>
          </a:p>
          <a:p>
            <a:endParaRPr lang="en-SG" dirty="0"/>
          </a:p>
        </p:txBody>
      </p:sp>
    </p:spTree>
    <p:extLst>
      <p:ext uri="{BB962C8B-B14F-4D97-AF65-F5344CB8AC3E}">
        <p14:creationId xmlns:p14="http://schemas.microsoft.com/office/powerpoint/2010/main" val="41911724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489D4-4AD0-79E7-2F18-C312DD1362F0}"/>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78283D71-B166-F795-B9C2-FAD0B9FD2C18}"/>
              </a:ext>
            </a:extLst>
          </p:cNvPr>
          <p:cNvSpPr>
            <a:spLocks noGrp="1"/>
          </p:cNvSpPr>
          <p:nvPr>
            <p:ph idx="1"/>
          </p:nvPr>
        </p:nvSpPr>
        <p:spPr/>
        <p:txBody>
          <a:bodyPr>
            <a:normAutofit fontScale="92500" lnSpcReduction="20000"/>
          </a:bodyPr>
          <a:lstStyle/>
          <a:p>
            <a:r>
              <a:rPr lang="en-US" b="0" i="0" dirty="0">
                <a:solidFill>
                  <a:srgbClr val="292929"/>
                </a:solidFill>
                <a:effectLst/>
                <a:latin typeface="source-serif-pro"/>
              </a:rPr>
              <a:t>One way to avoid being persuaded by an impressive name is to “make sure the name on the study stands behind the study and not beside it.” Don’t see an institutional name and immediately assume the study is infallible. I don’t think we should look at the author or university until we’ve analyzed the statistics to avoid any unconscious bias we impose on ourselves.</a:t>
            </a:r>
          </a:p>
          <a:p>
            <a:r>
              <a:rPr lang="en-US" b="0" i="0" dirty="0">
                <a:solidFill>
                  <a:srgbClr val="292929"/>
                </a:solidFill>
                <a:effectLst/>
                <a:latin typeface="source-serif-pro"/>
              </a:rPr>
              <a:t>Even when the results come from a confirmed “expert” that does not mean you should accept them without question. The </a:t>
            </a:r>
            <a:r>
              <a:rPr lang="en-US" b="0" i="0" u="sng" dirty="0">
                <a:effectLst/>
                <a:latin typeface="source-serif-pro"/>
                <a:hlinkClick r:id="rId2"/>
              </a:rPr>
              <a:t>argument from authority</a:t>
            </a:r>
            <a:r>
              <a:rPr lang="en-US" b="0" i="0" dirty="0">
                <a:solidFill>
                  <a:srgbClr val="292929"/>
                </a:solidFill>
                <a:effectLst/>
                <a:latin typeface="source-serif-pro"/>
              </a:rPr>
              <a:t> is a fallacy that occurs when we assume someone with greater power is more likely to be correct. This is false because past success has no bearing on whether current results are correct.</a:t>
            </a:r>
          </a:p>
          <a:p>
            <a:r>
              <a:rPr lang="en-US" b="0" i="0" dirty="0">
                <a:solidFill>
                  <a:srgbClr val="292929"/>
                </a:solidFill>
                <a:effectLst/>
                <a:latin typeface="source-serif-pro"/>
              </a:rPr>
              <a:t> As Carl Sagan put it: “Authorities must prove their contentions like everybody else.” (</a:t>
            </a:r>
            <a:r>
              <a:rPr lang="en-US" b="0" i="0" u="sng" dirty="0">
                <a:effectLst/>
                <a:latin typeface="source-serif-pro"/>
                <a:hlinkClick r:id="rId3"/>
              </a:rPr>
              <a:t>from </a:t>
            </a:r>
            <a:r>
              <a:rPr lang="en-US" b="0" i="1" u="sng" dirty="0">
                <a:effectLst/>
                <a:latin typeface="source-serif-pro"/>
                <a:hlinkClick r:id="rId3"/>
              </a:rPr>
              <a:t>The Demon-Haunted World:</a:t>
            </a:r>
            <a:r>
              <a:rPr lang="en-US" b="0" i="1" dirty="0">
                <a:solidFill>
                  <a:srgbClr val="292929"/>
                </a:solidFill>
                <a:effectLst/>
                <a:latin typeface="source-serif-pro"/>
              </a:rPr>
              <a:t> Science as a Candle in the Dark</a:t>
            </a:r>
            <a:r>
              <a:rPr lang="en-US" b="0" i="0" dirty="0">
                <a:solidFill>
                  <a:srgbClr val="292929"/>
                </a:solidFill>
                <a:effectLst/>
                <a:latin typeface="source-serif-pro"/>
              </a:rPr>
              <a:t>).</a:t>
            </a:r>
            <a:endParaRPr lang="en-SG" dirty="0"/>
          </a:p>
        </p:txBody>
      </p:sp>
    </p:spTree>
    <p:extLst>
      <p:ext uri="{BB962C8B-B14F-4D97-AF65-F5344CB8AC3E}">
        <p14:creationId xmlns:p14="http://schemas.microsoft.com/office/powerpoint/2010/main" val="20564266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7DB3C-AC97-4FA9-5D7D-94EAFAD2A9D8}"/>
              </a:ext>
            </a:extLst>
          </p:cNvPr>
          <p:cNvSpPr>
            <a:spLocks noGrp="1"/>
          </p:cNvSpPr>
          <p:nvPr>
            <p:ph type="title"/>
          </p:nvPr>
        </p:nvSpPr>
        <p:spPr/>
        <p:txBody>
          <a:bodyPr>
            <a:normAutofit/>
          </a:bodyPr>
          <a:lstStyle/>
          <a:p>
            <a:pPr algn="ctr"/>
            <a:r>
              <a:rPr lang="en-SG" sz="3600" b="1" dirty="0"/>
              <a:t>Lessons from Darrel Huff’s 1954 Book-How to Lie with Statistics</a:t>
            </a:r>
            <a:endParaRPr lang="en-SG" sz="3600" dirty="0"/>
          </a:p>
        </p:txBody>
      </p:sp>
      <p:sp>
        <p:nvSpPr>
          <p:cNvPr id="3" name="Content Placeholder 2">
            <a:extLst>
              <a:ext uri="{FF2B5EF4-FFF2-40B4-BE49-F238E27FC236}">
                <a16:creationId xmlns:a16="http://schemas.microsoft.com/office/drawing/2014/main" id="{9E64A3E4-8542-20A7-4898-87E693B1C34E}"/>
              </a:ext>
            </a:extLst>
          </p:cNvPr>
          <p:cNvSpPr>
            <a:spLocks noGrp="1"/>
          </p:cNvSpPr>
          <p:nvPr>
            <p:ph idx="1"/>
          </p:nvPr>
        </p:nvSpPr>
        <p:spPr/>
        <p:txBody>
          <a:bodyPr/>
          <a:lstStyle/>
          <a:p>
            <a:r>
              <a:rPr lang="en-US" b="0" i="0" dirty="0">
                <a:solidFill>
                  <a:srgbClr val="292929"/>
                </a:solidFill>
                <a:effectLst/>
                <a:latin typeface="source-serif-pro"/>
              </a:rPr>
              <a:t>No one is above skepticism, as we’ve seen throughout the </a:t>
            </a:r>
            <a:r>
              <a:rPr lang="en-US" b="0" i="0" u="sng" dirty="0">
                <a:effectLst/>
                <a:latin typeface="source-serif-pro"/>
                <a:hlinkClick r:id="rId2"/>
              </a:rPr>
              <a:t>history of science </a:t>
            </a:r>
            <a:r>
              <a:rPr lang="en-US" b="0" i="0" dirty="0">
                <a:solidFill>
                  <a:srgbClr val="292929"/>
                </a:solidFill>
                <a:effectLst/>
                <a:latin typeface="source-serif-pro"/>
              </a:rPr>
              <a:t>(remember when </a:t>
            </a:r>
            <a:r>
              <a:rPr lang="en-US" b="0" i="0" u="sng" dirty="0">
                <a:effectLst/>
                <a:latin typeface="source-serif-pro"/>
                <a:hlinkClick r:id="rId3"/>
              </a:rPr>
              <a:t>Aristotle said there were 5 elements?</a:t>
            </a:r>
            <a:r>
              <a:rPr lang="en-US" b="0" i="0" dirty="0">
                <a:solidFill>
                  <a:srgbClr val="292929"/>
                </a:solidFill>
                <a:effectLst/>
                <a:latin typeface="source-serif-pro"/>
              </a:rPr>
              <a:t> or when the </a:t>
            </a:r>
            <a:r>
              <a:rPr lang="en-US" b="0" i="0" u="sng" dirty="0">
                <a:effectLst/>
                <a:latin typeface="source-serif-pro"/>
                <a:hlinkClick r:id="rId4"/>
              </a:rPr>
              <a:t>president of IBM said</a:t>
            </a:r>
            <a:r>
              <a:rPr lang="en-US" b="0" i="0" dirty="0">
                <a:solidFill>
                  <a:srgbClr val="292929"/>
                </a:solidFill>
                <a:effectLst/>
                <a:latin typeface="source-serif-pro"/>
              </a:rPr>
              <a:t> “I think there is a world market for maybe five computers”.) </a:t>
            </a:r>
          </a:p>
          <a:p>
            <a:r>
              <a:rPr lang="en-US" b="0" i="0" dirty="0">
                <a:solidFill>
                  <a:srgbClr val="292929"/>
                </a:solidFill>
                <a:effectLst/>
                <a:latin typeface="source-serif-pro"/>
              </a:rPr>
              <a:t>Many of the greatest findings have come from challenging authority and accepted wisdom. </a:t>
            </a:r>
          </a:p>
          <a:p>
            <a:r>
              <a:rPr lang="en-US" b="0" i="0" dirty="0">
                <a:solidFill>
                  <a:srgbClr val="292929"/>
                </a:solidFill>
                <a:effectLst/>
                <a:latin typeface="source-serif-pro"/>
              </a:rPr>
              <a:t>A statistic with a big name attached should get just as much scrutiny as any other. </a:t>
            </a:r>
          </a:p>
          <a:p>
            <a:r>
              <a:rPr lang="en-US" b="0" i="0" dirty="0">
                <a:solidFill>
                  <a:srgbClr val="292929"/>
                </a:solidFill>
                <a:effectLst/>
                <a:latin typeface="source-serif-pro"/>
              </a:rPr>
              <a:t>Statistics and data have no allegiance to a higher power.</a:t>
            </a:r>
            <a:endParaRPr lang="en-SG" dirty="0"/>
          </a:p>
        </p:txBody>
      </p:sp>
    </p:spTree>
    <p:extLst>
      <p:ext uri="{BB962C8B-B14F-4D97-AF65-F5344CB8AC3E}">
        <p14:creationId xmlns:p14="http://schemas.microsoft.com/office/powerpoint/2010/main" val="3944673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7347F-B127-E1DF-99F1-031C327E35A6}"/>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6222DB30-7DBD-95D0-E153-539EE347A53B}"/>
              </a:ext>
            </a:extLst>
          </p:cNvPr>
          <p:cNvSpPr>
            <a:spLocks noGrp="1"/>
          </p:cNvSpPr>
          <p:nvPr>
            <p:ph idx="1"/>
          </p:nvPr>
        </p:nvSpPr>
        <p:spPr/>
        <p:txBody>
          <a:bodyPr>
            <a:normAutofit lnSpcReduction="10000"/>
          </a:bodyPr>
          <a:lstStyle/>
          <a:p>
            <a:pPr algn="l"/>
            <a:r>
              <a:rPr lang="en-US" b="1" i="0" dirty="0">
                <a:solidFill>
                  <a:srgbClr val="292929"/>
                </a:solidFill>
                <a:effectLst/>
                <a:latin typeface="sohne"/>
              </a:rPr>
              <a:t>10. Don’t Place Too Much Faith in any One Statistic</a:t>
            </a:r>
          </a:p>
          <a:p>
            <a:pPr algn="l"/>
            <a:r>
              <a:rPr lang="en-US" b="0" i="0" dirty="0">
                <a:solidFill>
                  <a:srgbClr val="292929"/>
                </a:solidFill>
                <a:effectLst/>
                <a:latin typeface="source-serif-pro"/>
              </a:rPr>
              <a:t>The overall theme of “How to Lie with Statistics” is: view any single statistic with skepticism. Any number represents a distillation of a set of data, which was taken on a sample of a population by mistake-prone humans, using imperfect tools, in constantly changing conditions at a single point in time. </a:t>
            </a:r>
          </a:p>
          <a:p>
            <a:pPr algn="l"/>
            <a:r>
              <a:rPr lang="en-US" b="0" i="0" dirty="0">
                <a:solidFill>
                  <a:srgbClr val="292929"/>
                </a:solidFill>
                <a:effectLst/>
                <a:latin typeface="source-serif-pro"/>
              </a:rPr>
              <a:t>The data was analyzed by another human, who works for an institution, which may have outside funders with differing motivations. </a:t>
            </a:r>
          </a:p>
          <a:p>
            <a:pPr algn="l"/>
            <a:r>
              <a:rPr lang="en-US" b="0" i="0" dirty="0">
                <a:solidFill>
                  <a:srgbClr val="292929"/>
                </a:solidFill>
                <a:effectLst/>
                <a:latin typeface="source-serif-pro"/>
              </a:rPr>
              <a:t>Finally, the statistic or graph was delivered to you by a publisher that has its own interests in getting you to believe one idea.</a:t>
            </a:r>
          </a:p>
          <a:p>
            <a:endParaRPr lang="en-SG" dirty="0"/>
          </a:p>
        </p:txBody>
      </p:sp>
    </p:spTree>
    <p:extLst>
      <p:ext uri="{BB962C8B-B14F-4D97-AF65-F5344CB8AC3E}">
        <p14:creationId xmlns:p14="http://schemas.microsoft.com/office/powerpoint/2010/main" val="39074183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2CBE-B349-149C-7B48-203228C57634}"/>
              </a:ext>
            </a:extLst>
          </p:cNvPr>
          <p:cNvSpPr>
            <a:spLocks noGrp="1"/>
          </p:cNvSpPr>
          <p:nvPr>
            <p:ph type="title"/>
          </p:nvPr>
        </p:nvSpPr>
        <p:spPr/>
        <p:txBody>
          <a:bodyPr>
            <a:normAutofit/>
          </a:bodyPr>
          <a:lstStyle/>
          <a:p>
            <a:pPr algn="ctr"/>
            <a:r>
              <a:rPr lang="en-SG" sz="3200" b="1" dirty="0"/>
              <a:t>Lessons from Darrel Huff’s 1954 Book-How to Lie with Statistics</a:t>
            </a:r>
            <a:endParaRPr lang="en-SG" sz="3200" dirty="0"/>
          </a:p>
        </p:txBody>
      </p:sp>
      <p:sp>
        <p:nvSpPr>
          <p:cNvPr id="3" name="Content Placeholder 2">
            <a:extLst>
              <a:ext uri="{FF2B5EF4-FFF2-40B4-BE49-F238E27FC236}">
                <a16:creationId xmlns:a16="http://schemas.microsoft.com/office/drawing/2014/main" id="{696056DD-A71D-2458-3032-017FC5B889E6}"/>
              </a:ext>
            </a:extLst>
          </p:cNvPr>
          <p:cNvSpPr>
            <a:spLocks noGrp="1"/>
          </p:cNvSpPr>
          <p:nvPr>
            <p:ph idx="1"/>
          </p:nvPr>
        </p:nvSpPr>
        <p:spPr/>
        <p:txBody>
          <a:bodyPr>
            <a:normAutofit fontScale="92500" lnSpcReduction="20000"/>
          </a:bodyPr>
          <a:lstStyle/>
          <a:p>
            <a:pPr algn="l"/>
            <a:r>
              <a:rPr lang="en-US" b="0" i="0" dirty="0">
                <a:solidFill>
                  <a:srgbClr val="292929"/>
                </a:solidFill>
                <a:effectLst/>
                <a:latin typeface="source-serif-pro"/>
              </a:rPr>
              <a:t>All this leads to two conclusions:</a:t>
            </a:r>
          </a:p>
          <a:p>
            <a:pPr algn="l">
              <a:buFont typeface="+mj-lt"/>
              <a:buAutoNum type="arabicPeriod"/>
            </a:pPr>
            <a:r>
              <a:rPr lang="en-US" b="0" i="0" dirty="0">
                <a:solidFill>
                  <a:srgbClr val="292929"/>
                </a:solidFill>
                <a:effectLst/>
                <a:latin typeface="source-serif-pro"/>
              </a:rPr>
              <a:t>If you put all your faith in one number, then you will be overfitting to the particular circumstances that produced the number.</a:t>
            </a:r>
          </a:p>
          <a:p>
            <a:pPr algn="l">
              <a:buFont typeface="+mj-lt"/>
              <a:buAutoNum type="arabicPeriod"/>
            </a:pPr>
            <a:r>
              <a:rPr lang="en-US" b="0" i="0" dirty="0">
                <a:solidFill>
                  <a:srgbClr val="292929"/>
                </a:solidFill>
                <a:effectLst/>
                <a:latin typeface="source-serif-pro"/>
              </a:rPr>
              <a:t>Statistics and data are never purely objective. A statistic is one interpretation of uncertain data designed to persuade</a:t>
            </a:r>
          </a:p>
          <a:p>
            <a:r>
              <a:rPr lang="en-US" b="0" i="0" dirty="0">
                <a:solidFill>
                  <a:srgbClr val="292929"/>
                </a:solidFill>
                <a:effectLst/>
                <a:latin typeface="source-serif-pro"/>
              </a:rPr>
              <a:t>We should not completely abandon statistics and data gathering. With the right design, studies can find critical trends — </a:t>
            </a:r>
            <a:r>
              <a:rPr lang="en-US" b="0" i="0" u="sng" dirty="0">
                <a:effectLst/>
                <a:latin typeface="source-serif-pro"/>
                <a:hlinkClick r:id="rId2"/>
              </a:rPr>
              <a:t>smoking is bad for you</a:t>
            </a:r>
            <a:r>
              <a:rPr lang="en-US" b="0" i="0" dirty="0">
                <a:solidFill>
                  <a:srgbClr val="292929"/>
                </a:solidFill>
                <a:effectLst/>
                <a:latin typeface="source-serif-pro"/>
              </a:rPr>
              <a:t>, </a:t>
            </a:r>
            <a:r>
              <a:rPr lang="en-US" b="0" i="0" u="sng" dirty="0" err="1">
                <a:effectLst/>
                <a:latin typeface="source-serif-pro"/>
                <a:hlinkClick r:id="rId3"/>
              </a:rPr>
              <a:t>chloroflourocarbons</a:t>
            </a:r>
            <a:r>
              <a:rPr lang="en-US" b="0" i="0" u="sng" dirty="0">
                <a:effectLst/>
                <a:latin typeface="source-serif-pro"/>
                <a:hlinkClick r:id="rId3"/>
              </a:rPr>
              <a:t> created a hole in the ozone layer</a:t>
            </a:r>
            <a:r>
              <a:rPr lang="en-US" b="0" i="0" dirty="0">
                <a:solidFill>
                  <a:srgbClr val="292929"/>
                </a:solidFill>
                <a:effectLst/>
                <a:latin typeface="source-serif-pro"/>
              </a:rPr>
              <a:t>, </a:t>
            </a:r>
            <a:r>
              <a:rPr lang="en-US" b="0" i="0" u="sng" dirty="0">
                <a:effectLst/>
                <a:latin typeface="source-serif-pro"/>
                <a:hlinkClick r:id="rId4"/>
              </a:rPr>
              <a:t>greater wealth leads to more happiness</a:t>
            </a:r>
            <a:r>
              <a:rPr lang="en-US" b="0" i="0" dirty="0">
                <a:solidFill>
                  <a:srgbClr val="292929"/>
                </a:solidFill>
                <a:effectLst/>
                <a:latin typeface="source-serif-pro"/>
              </a:rPr>
              <a:t>, and </a:t>
            </a:r>
            <a:r>
              <a:rPr lang="en-US" b="0" i="0" u="sng" dirty="0" err="1">
                <a:effectLst/>
                <a:latin typeface="source-serif-pro"/>
                <a:hlinkClick r:id="rId5"/>
              </a:rPr>
              <a:t>flouridated</a:t>
            </a:r>
            <a:r>
              <a:rPr lang="en-US" b="0" i="0" u="sng" dirty="0">
                <a:effectLst/>
                <a:latin typeface="source-serif-pro"/>
                <a:hlinkClick r:id="rId5"/>
              </a:rPr>
              <a:t> water vastly improves dental health</a:t>
            </a:r>
            <a:r>
              <a:rPr lang="en-US" b="0" i="0" dirty="0">
                <a:solidFill>
                  <a:srgbClr val="292929"/>
                </a:solidFill>
                <a:effectLst/>
                <a:latin typeface="source-serif-pro"/>
              </a:rPr>
              <a:t>— that then lead to better overall outcomes.</a:t>
            </a:r>
          </a:p>
          <a:p>
            <a:r>
              <a:rPr lang="en-US" b="0" i="0" dirty="0">
                <a:solidFill>
                  <a:srgbClr val="292929"/>
                </a:solidFill>
                <a:effectLst/>
                <a:latin typeface="source-serif-pro"/>
              </a:rPr>
              <a:t> Rather, we need to acknowledge data gathering and processing is an uncertain process with many factors influencing the final numbers we see.</a:t>
            </a:r>
            <a:endParaRPr lang="en-SG" dirty="0"/>
          </a:p>
        </p:txBody>
      </p:sp>
    </p:spTree>
    <p:extLst>
      <p:ext uri="{BB962C8B-B14F-4D97-AF65-F5344CB8AC3E}">
        <p14:creationId xmlns:p14="http://schemas.microsoft.com/office/powerpoint/2010/main" val="130430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5304C-5AC4-6B07-AF2F-921F92ECF5FC}"/>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7B25CAA1-FEBD-1E93-D656-DEFCFE28F726}"/>
              </a:ext>
            </a:extLst>
          </p:cNvPr>
          <p:cNvSpPr>
            <a:spLocks noGrp="1"/>
          </p:cNvSpPr>
          <p:nvPr>
            <p:ph idx="1"/>
          </p:nvPr>
        </p:nvSpPr>
        <p:spPr/>
        <p:txBody>
          <a:bodyPr>
            <a:normAutofit fontScale="70000" lnSpcReduction="20000"/>
          </a:bodyPr>
          <a:lstStyle/>
          <a:p>
            <a:r>
              <a:rPr lang="en-US" b="0" i="0" dirty="0">
                <a:solidFill>
                  <a:srgbClr val="292929"/>
                </a:solidFill>
                <a:effectLst/>
                <a:latin typeface="source-serif-pro"/>
              </a:rPr>
              <a:t>Humans are variable, and the world is variable — that’s part of what makes it so great to be living in it — and so we should be wary of statistics claiming to summarize it neatly in one graph or table.</a:t>
            </a:r>
          </a:p>
          <a:p>
            <a:r>
              <a:rPr lang="en-US" b="0" i="0" dirty="0">
                <a:solidFill>
                  <a:srgbClr val="292929"/>
                </a:solidFill>
                <a:effectLst/>
                <a:latin typeface="source-serif-pro"/>
              </a:rPr>
              <a:t> We should look for the range of values, report numbers with confidence intervals, gather more data before jumping to conclusions, compare multiple studies, and ask about the design of the data-gathering process.</a:t>
            </a:r>
          </a:p>
          <a:p>
            <a:r>
              <a:rPr lang="en-US" b="0" i="0" dirty="0">
                <a:solidFill>
                  <a:srgbClr val="292929"/>
                </a:solidFill>
                <a:effectLst/>
                <a:latin typeface="source-serif-pro"/>
              </a:rPr>
              <a:t>We need to admit that we are wrong and change our minds when the burden of evidence is irrefutable.</a:t>
            </a:r>
          </a:p>
          <a:p>
            <a:r>
              <a:rPr lang="en-US" b="0" i="0" dirty="0">
                <a:solidFill>
                  <a:srgbClr val="292929"/>
                </a:solidFill>
                <a:effectLst/>
                <a:latin typeface="source-serif-pro"/>
              </a:rPr>
              <a:t> There may not be objective truths that hold for the entire universe, but we can become less wrong over time. That is basically the </a:t>
            </a:r>
            <a:r>
              <a:rPr lang="en-US" b="0" i="0" u="sng" dirty="0">
                <a:effectLst/>
                <a:latin typeface="source-serif-pro"/>
                <a:hlinkClick r:id="rId2"/>
              </a:rPr>
              <a:t>goal of science: light a little more of the darkness</a:t>
            </a:r>
            <a:r>
              <a:rPr lang="en-US" b="0" i="0" dirty="0">
                <a:solidFill>
                  <a:srgbClr val="292929"/>
                </a:solidFill>
                <a:effectLst/>
                <a:latin typeface="source-serif-pro"/>
              </a:rPr>
              <a:t> with each new study. </a:t>
            </a:r>
          </a:p>
          <a:p>
            <a:r>
              <a:rPr lang="en-US" b="0" i="0" dirty="0">
                <a:solidFill>
                  <a:srgbClr val="292929"/>
                </a:solidFill>
                <a:effectLst/>
                <a:latin typeface="source-serif-pro"/>
              </a:rPr>
              <a:t>This should also be the goal of data science: uncover a bit more of the structure of our world with each new dataset. </a:t>
            </a:r>
          </a:p>
          <a:p>
            <a:r>
              <a:rPr lang="en-US" b="0" i="0" dirty="0">
                <a:solidFill>
                  <a:srgbClr val="292929"/>
                </a:solidFill>
                <a:effectLst/>
                <a:latin typeface="source-serif-pro"/>
              </a:rPr>
              <a:t>At the same time, we need to recognize the limits of data and not over-generalize. </a:t>
            </a:r>
          </a:p>
          <a:p>
            <a:r>
              <a:rPr lang="en-US" b="0" i="0" dirty="0">
                <a:solidFill>
                  <a:srgbClr val="292929"/>
                </a:solidFill>
                <a:effectLst/>
                <a:latin typeface="source-serif-pro"/>
              </a:rPr>
              <a:t>More data is not a panacea, but more data with debate, multiple analyses, and scrutiny can lead to better real-world decisions and that’s what we hope for as </a:t>
            </a:r>
            <a:r>
              <a:rPr lang="en-US" b="0" i="0" u="sng" dirty="0">
                <a:effectLst/>
                <a:latin typeface="source-serif-pro"/>
                <a:hlinkClick r:id="rId3"/>
              </a:rPr>
              <a:t>data literate citizens.</a:t>
            </a:r>
            <a:endParaRPr lang="en-SG" dirty="0"/>
          </a:p>
        </p:txBody>
      </p:sp>
    </p:spTree>
    <p:extLst>
      <p:ext uri="{BB962C8B-B14F-4D97-AF65-F5344CB8AC3E}">
        <p14:creationId xmlns:p14="http://schemas.microsoft.com/office/powerpoint/2010/main" val="11138893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77F36-B66C-5031-1092-3916A4EC9ABD}"/>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CC185425-30E9-469C-D886-140ED692468F}"/>
              </a:ext>
            </a:extLst>
          </p:cNvPr>
          <p:cNvSpPr>
            <a:spLocks noGrp="1"/>
          </p:cNvSpPr>
          <p:nvPr>
            <p:ph idx="1"/>
          </p:nvPr>
        </p:nvSpPr>
        <p:spPr/>
        <p:txBody>
          <a:bodyPr>
            <a:normAutofit lnSpcReduction="10000"/>
          </a:bodyPr>
          <a:lstStyle/>
          <a:p>
            <a:pPr algn="l"/>
            <a:r>
              <a:rPr lang="en-US" b="1" i="0" dirty="0">
                <a:solidFill>
                  <a:srgbClr val="292929"/>
                </a:solidFill>
                <a:effectLst/>
                <a:latin typeface="sohne"/>
              </a:rPr>
              <a:t>Conclusions</a:t>
            </a:r>
          </a:p>
          <a:p>
            <a:pPr algn="l"/>
            <a:r>
              <a:rPr lang="en-US" b="0" i="0" dirty="0">
                <a:solidFill>
                  <a:srgbClr val="292929"/>
                </a:solidFill>
                <a:effectLst/>
                <a:latin typeface="source-serif-pro"/>
              </a:rPr>
              <a:t>If I’ve learned anything in the data science field, it’s that the most effective way to spend my time is to make a bar chart with 4 numbers. </a:t>
            </a:r>
          </a:p>
          <a:p>
            <a:pPr algn="l"/>
            <a:r>
              <a:rPr lang="en-US" b="0" i="0" dirty="0">
                <a:solidFill>
                  <a:srgbClr val="292929"/>
                </a:solidFill>
                <a:effectLst/>
                <a:latin typeface="source-serif-pro"/>
              </a:rPr>
              <a:t>Machine learning modeling is cutting-edge, but in the end, all the CEO wants to see is a simple chart from which he/she can draw a conclusion. There is nothing inherently wrong with this: as data scientists, our job is to extract meaning from large quantities of data. </a:t>
            </a:r>
          </a:p>
          <a:p>
            <a:pPr algn="l"/>
            <a:r>
              <a:rPr lang="en-US" b="0" i="0" dirty="0">
                <a:solidFill>
                  <a:srgbClr val="292929"/>
                </a:solidFill>
                <a:effectLst/>
                <a:latin typeface="source-serif-pro"/>
              </a:rPr>
              <a:t>Meaning does not imply showing hundreds of numbers, it means displaying a limited few with high value. How we present those numbers can make a large impact on how — or if — they are used.</a:t>
            </a:r>
          </a:p>
          <a:p>
            <a:endParaRPr lang="en-SG" dirty="0"/>
          </a:p>
        </p:txBody>
      </p:sp>
    </p:spTree>
    <p:extLst>
      <p:ext uri="{BB962C8B-B14F-4D97-AF65-F5344CB8AC3E}">
        <p14:creationId xmlns:p14="http://schemas.microsoft.com/office/powerpoint/2010/main" val="33701391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9EBA-9888-6B72-FCBA-6E1B9EDAC02D}"/>
              </a:ext>
            </a:extLst>
          </p:cNvPr>
          <p:cNvSpPr>
            <a:spLocks noGrp="1"/>
          </p:cNvSpPr>
          <p:nvPr>
            <p:ph type="title"/>
          </p:nvPr>
        </p:nvSpPr>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D0900B67-6519-DA4E-6663-34286316FB35}"/>
              </a:ext>
            </a:extLst>
          </p:cNvPr>
          <p:cNvSpPr>
            <a:spLocks noGrp="1"/>
          </p:cNvSpPr>
          <p:nvPr>
            <p:ph idx="1"/>
          </p:nvPr>
        </p:nvSpPr>
        <p:spPr/>
        <p:txBody>
          <a:bodyPr/>
          <a:lstStyle/>
          <a:p>
            <a:r>
              <a:rPr lang="en-US" b="0" i="0" dirty="0">
                <a:solidFill>
                  <a:srgbClr val="292929"/>
                </a:solidFill>
                <a:effectLst/>
                <a:latin typeface="source-serif-pro"/>
              </a:rPr>
              <a:t>Data literacy means having the skills to interpret graphs, charts, and statistics and draw actionable conclusions. </a:t>
            </a:r>
          </a:p>
          <a:p>
            <a:r>
              <a:rPr lang="en-US" b="0" i="0" dirty="0">
                <a:solidFill>
                  <a:srgbClr val="292929"/>
                </a:solidFill>
                <a:effectLst/>
                <a:latin typeface="source-serif-pro"/>
              </a:rPr>
              <a:t>These conclusions do not have to agree with whoever produced the chart, and you should be skeptical when they do. </a:t>
            </a:r>
          </a:p>
          <a:p>
            <a:r>
              <a:rPr lang="en-US" b="0" i="0" dirty="0">
                <a:solidFill>
                  <a:srgbClr val="292929"/>
                </a:solidFill>
                <a:effectLst/>
                <a:latin typeface="source-serif-pro"/>
              </a:rPr>
              <a:t>As consumers of data products, we need to understand how easy it is to manipulate data to prove a point or turn a negative into a positive. Getting practice reading statistics and visualizations — actually reading a figure — helps. </a:t>
            </a:r>
          </a:p>
          <a:p>
            <a:r>
              <a:rPr lang="en-US" b="0" i="0" dirty="0">
                <a:solidFill>
                  <a:srgbClr val="292929"/>
                </a:solidFill>
                <a:effectLst/>
                <a:latin typeface="source-serif-pro"/>
              </a:rPr>
              <a:t>Another useful tactic is to make a lot of charts yourself. Practice using the best techniques and make sure to not deliberately mislead others.</a:t>
            </a:r>
            <a:endParaRPr lang="en-SG" dirty="0"/>
          </a:p>
        </p:txBody>
      </p:sp>
    </p:spTree>
    <p:extLst>
      <p:ext uri="{BB962C8B-B14F-4D97-AF65-F5344CB8AC3E}">
        <p14:creationId xmlns:p14="http://schemas.microsoft.com/office/powerpoint/2010/main" val="3608748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CE28A-268C-3A10-4FA6-623F769F5BBA}"/>
              </a:ext>
            </a:extLst>
          </p:cNvPr>
          <p:cNvSpPr>
            <a:spLocks noGrp="1"/>
          </p:cNvSpPr>
          <p:nvPr>
            <p:ph type="title"/>
          </p:nvPr>
        </p:nvSpPr>
        <p:spPr>
          <a:xfrm>
            <a:off x="609600" y="500062"/>
            <a:ext cx="10515600" cy="1325563"/>
          </a:xfrm>
        </p:spPr>
        <p:txBody>
          <a:bodyPr>
            <a:normAutofit/>
          </a:bodyPr>
          <a:lstStyle/>
          <a:p>
            <a:pPr algn="ctr"/>
            <a:r>
              <a:rPr lang="en-SG" sz="2800" b="1" dirty="0"/>
              <a:t>Lessons from Darrel Huff’s 1954 Book-How to Lie with Statistics</a:t>
            </a:r>
            <a:endParaRPr lang="en-SG" sz="2800" dirty="0"/>
          </a:p>
        </p:txBody>
      </p:sp>
      <p:sp>
        <p:nvSpPr>
          <p:cNvPr id="3" name="Content Placeholder 2">
            <a:extLst>
              <a:ext uri="{FF2B5EF4-FFF2-40B4-BE49-F238E27FC236}">
                <a16:creationId xmlns:a16="http://schemas.microsoft.com/office/drawing/2014/main" id="{A1E506FA-7EF6-1C12-E1B4-47CEE8F65B3E}"/>
              </a:ext>
            </a:extLst>
          </p:cNvPr>
          <p:cNvSpPr>
            <a:spLocks noGrp="1"/>
          </p:cNvSpPr>
          <p:nvPr>
            <p:ph idx="1"/>
          </p:nvPr>
        </p:nvSpPr>
        <p:spPr/>
        <p:txBody>
          <a:bodyPr>
            <a:normAutofit fontScale="92500" lnSpcReduction="10000"/>
          </a:bodyPr>
          <a:lstStyle/>
          <a:p>
            <a:r>
              <a:rPr lang="en-US" b="0" i="0" dirty="0">
                <a:solidFill>
                  <a:srgbClr val="292929"/>
                </a:solidFill>
                <a:effectLst/>
                <a:latin typeface="source-serif-pro"/>
              </a:rPr>
              <a:t>The world is not a bad place, but there are people who don’t have your best wishes at heart.</a:t>
            </a:r>
          </a:p>
          <a:p>
            <a:r>
              <a:rPr lang="en-US" b="0" i="0" dirty="0">
                <a:solidFill>
                  <a:srgbClr val="292929"/>
                </a:solidFill>
                <a:effectLst/>
                <a:latin typeface="source-serif-pro"/>
              </a:rPr>
              <a:t> Often, they’ll use data as a tool to convince you to act in their interest and against your own. </a:t>
            </a:r>
          </a:p>
          <a:p>
            <a:r>
              <a:rPr lang="en-US" b="0" i="0" dirty="0">
                <a:solidFill>
                  <a:srgbClr val="292929"/>
                </a:solidFill>
                <a:effectLst/>
                <a:latin typeface="source-serif-pro"/>
              </a:rPr>
              <a:t>The best shield against these tactics is basic data literacy: understand how data can be manipulated and the ways you can break through the misconceptions. </a:t>
            </a:r>
          </a:p>
          <a:p>
            <a:r>
              <a:rPr lang="en-US" b="0" i="0" dirty="0">
                <a:solidFill>
                  <a:srgbClr val="292929"/>
                </a:solidFill>
                <a:effectLst/>
                <a:latin typeface="source-serif-pro"/>
              </a:rPr>
              <a:t>A healthy dose of skepticism is good for you personally and for the entire field of data science. </a:t>
            </a:r>
          </a:p>
          <a:p>
            <a:r>
              <a:rPr lang="en-US" b="0" i="0" dirty="0">
                <a:solidFill>
                  <a:srgbClr val="292929"/>
                </a:solidFill>
                <a:effectLst/>
                <a:latin typeface="source-serif-pro"/>
              </a:rPr>
              <a:t>With these lessons in mind, get out there and be a responsible producer and consumer of data.</a:t>
            </a:r>
            <a:endParaRPr lang="en-SG" dirty="0"/>
          </a:p>
        </p:txBody>
      </p:sp>
    </p:spTree>
    <p:extLst>
      <p:ext uri="{BB962C8B-B14F-4D97-AF65-F5344CB8AC3E}">
        <p14:creationId xmlns:p14="http://schemas.microsoft.com/office/powerpoint/2010/main" val="14072975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D1C3-0672-FECA-EFB9-018F6D9D171A}"/>
              </a:ext>
            </a:extLst>
          </p:cNvPr>
          <p:cNvSpPr>
            <a:spLocks noGrp="1"/>
          </p:cNvSpPr>
          <p:nvPr>
            <p:ph type="title"/>
          </p:nvPr>
        </p:nvSpPr>
        <p:spPr/>
        <p:txBody>
          <a:bodyPr>
            <a:normAutofit/>
          </a:bodyPr>
          <a:lstStyle/>
          <a:p>
            <a:pPr algn="ctr"/>
            <a:r>
              <a:rPr lang="en-SG" sz="2800" b="1" dirty="0"/>
              <a:t>Select Examples  from India</a:t>
            </a:r>
          </a:p>
        </p:txBody>
      </p:sp>
      <p:sp>
        <p:nvSpPr>
          <p:cNvPr id="3" name="Content Placeholder 2">
            <a:extLst>
              <a:ext uri="{FF2B5EF4-FFF2-40B4-BE49-F238E27FC236}">
                <a16:creationId xmlns:a16="http://schemas.microsoft.com/office/drawing/2014/main" id="{E4AC5D66-86A2-C0B4-BED3-CC668AD34424}"/>
              </a:ext>
            </a:extLst>
          </p:cNvPr>
          <p:cNvSpPr>
            <a:spLocks noGrp="1"/>
          </p:cNvSpPr>
          <p:nvPr>
            <p:ph idx="1"/>
          </p:nvPr>
        </p:nvSpPr>
        <p:spPr/>
        <p:txBody>
          <a:bodyPr>
            <a:normAutofit fontScale="85000" lnSpcReduction="20000"/>
          </a:bodyPr>
          <a:lstStyle/>
          <a:p>
            <a:r>
              <a:rPr lang="en-SG" dirty="0"/>
              <a:t>This section provide select examples of interpreting data concerning public policy issues in India. Many of the concepts and observations in the precious slides would be recognizable in these examples.</a:t>
            </a:r>
          </a:p>
          <a:p>
            <a:r>
              <a:rPr lang="en-SG" dirty="0"/>
              <a:t>Please study them carefully to learn how to use data competently and with integrity.</a:t>
            </a:r>
          </a:p>
          <a:p>
            <a:pPr marL="514350" indent="-514350">
              <a:buFont typeface="+mj-lt"/>
              <a:buAutoNum type="arabicPeriod"/>
            </a:pPr>
            <a:r>
              <a:rPr lang="en-SG" dirty="0"/>
              <a:t>Women Labour Force Participation Rate– Bhalla and Das</a:t>
            </a:r>
          </a:p>
          <a:p>
            <a:pPr marL="514350" indent="-514350">
              <a:buFont typeface="+mj-lt"/>
              <a:buAutoNum type="arabicPeriod"/>
            </a:pPr>
            <a:r>
              <a:rPr lang="en-SG" dirty="0"/>
              <a:t>Interpreting Inequality in India – </a:t>
            </a:r>
            <a:r>
              <a:rPr lang="en-SG" dirty="0" err="1"/>
              <a:t>Nageswaran</a:t>
            </a:r>
            <a:r>
              <a:rPr lang="en-SG" dirty="0"/>
              <a:t> and Balasubramanian</a:t>
            </a:r>
          </a:p>
          <a:p>
            <a:pPr marL="514350" indent="-514350">
              <a:buFont typeface="+mj-lt"/>
              <a:buAutoNum type="arabicPeriod"/>
            </a:pPr>
            <a:r>
              <a:rPr lang="en-SG" dirty="0"/>
              <a:t>Importance of timeliness of Data- Sanyal and Chauhan</a:t>
            </a:r>
          </a:p>
          <a:p>
            <a:pPr marL="514350" indent="-514350">
              <a:buFont typeface="+mj-lt"/>
              <a:buAutoNum type="arabicPeriod"/>
            </a:pPr>
            <a:r>
              <a:rPr lang="en-SG" dirty="0"/>
              <a:t>Urban-Rural Definitions—Shamika Ravi</a:t>
            </a:r>
          </a:p>
          <a:p>
            <a:pPr marL="514350" indent="-514350">
              <a:buFont typeface="+mj-lt"/>
              <a:buAutoNum type="arabicPeriod"/>
            </a:pPr>
            <a:r>
              <a:rPr lang="en-SG" sz="2800" b="1" dirty="0"/>
              <a:t>Misreporting Data Leading to Corruption</a:t>
            </a:r>
            <a:endParaRPr lang="en-SG" dirty="0"/>
          </a:p>
          <a:p>
            <a:pPr marL="514350" indent="-514350">
              <a:buFont typeface="+mj-lt"/>
              <a:buAutoNum type="arabicPeriod"/>
            </a:pPr>
            <a:r>
              <a:rPr lang="en-SG" sz="2800" b="1" dirty="0"/>
              <a:t>How Per- day Construction of Highways is Officially Estimated</a:t>
            </a:r>
          </a:p>
          <a:p>
            <a:pPr marL="514350" indent="-514350">
              <a:buFont typeface="+mj-lt"/>
              <a:buAutoNum type="arabicPeriod"/>
            </a:pPr>
            <a:r>
              <a:rPr lang="en-SG" sz="2800" b="1" dirty="0"/>
              <a:t>Delayed Data Can  Lead to Inappropriate Public Policies</a:t>
            </a:r>
            <a:endParaRPr lang="en-SG" dirty="0"/>
          </a:p>
        </p:txBody>
      </p:sp>
    </p:spTree>
    <p:extLst>
      <p:ext uri="{BB962C8B-B14F-4D97-AF65-F5344CB8AC3E}">
        <p14:creationId xmlns:p14="http://schemas.microsoft.com/office/powerpoint/2010/main" val="10414780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20757-6378-057C-8D4B-C74C8F312E87}"/>
              </a:ext>
            </a:extLst>
          </p:cNvPr>
          <p:cNvSpPr>
            <a:spLocks noGrp="1"/>
          </p:cNvSpPr>
          <p:nvPr>
            <p:ph type="title"/>
          </p:nvPr>
        </p:nvSpPr>
        <p:spPr/>
        <p:txBody>
          <a:bodyPr/>
          <a:lstStyle/>
          <a:p>
            <a:endParaRPr lang="en-SG"/>
          </a:p>
        </p:txBody>
      </p:sp>
      <p:pic>
        <p:nvPicPr>
          <p:cNvPr id="1026" name="Picture 2" descr="Image">
            <a:extLst>
              <a:ext uri="{FF2B5EF4-FFF2-40B4-BE49-F238E27FC236}">
                <a16:creationId xmlns:a16="http://schemas.microsoft.com/office/drawing/2014/main" id="{07321D7F-677F-8081-A0EC-18FEBB8D71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2339" y="184558"/>
            <a:ext cx="11839661" cy="673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80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6A80-A98E-3732-F761-F025949FA83F}"/>
              </a:ext>
            </a:extLst>
          </p:cNvPr>
          <p:cNvSpPr>
            <a:spLocks noGrp="1"/>
          </p:cNvSpPr>
          <p:nvPr>
            <p:ph type="title"/>
          </p:nvPr>
        </p:nvSpPr>
        <p:spPr/>
        <p:txBody>
          <a:bodyPr>
            <a:normAutofit/>
          </a:bodyPr>
          <a:lstStyle/>
          <a:p>
            <a:pPr algn="ctr"/>
            <a:r>
              <a:rPr lang="en-SG" sz="2800" b="1" dirty="0"/>
              <a:t>Preliminaries</a:t>
            </a:r>
          </a:p>
        </p:txBody>
      </p:sp>
      <p:sp>
        <p:nvSpPr>
          <p:cNvPr id="3" name="Content Placeholder 2">
            <a:extLst>
              <a:ext uri="{FF2B5EF4-FFF2-40B4-BE49-F238E27FC236}">
                <a16:creationId xmlns:a16="http://schemas.microsoft.com/office/drawing/2014/main" id="{ECE490B9-318F-8AE7-9540-0B65A7D7DFA0}"/>
              </a:ext>
            </a:extLst>
          </p:cNvPr>
          <p:cNvSpPr>
            <a:spLocks noGrp="1"/>
          </p:cNvSpPr>
          <p:nvPr>
            <p:ph idx="1"/>
          </p:nvPr>
        </p:nvSpPr>
        <p:spPr/>
        <p:txBody>
          <a:bodyPr>
            <a:normAutofit fontScale="40000" lnSpcReduction="20000"/>
          </a:bodyPr>
          <a:lstStyle/>
          <a:p>
            <a:endParaRPr lang="en-US" b="0" i="0" dirty="0">
              <a:solidFill>
                <a:srgbClr val="202124"/>
              </a:solidFill>
              <a:effectLst/>
              <a:latin typeface="arial" panose="020B0604020202020204" pitchFamily="34" charset="0"/>
            </a:endParaRPr>
          </a:p>
          <a:p>
            <a:r>
              <a:rPr lang="en-US" sz="7200" b="1" i="0" dirty="0">
                <a:solidFill>
                  <a:srgbClr val="0F1419"/>
                </a:solidFill>
                <a:effectLst/>
                <a:latin typeface="TwitterChirp"/>
              </a:rPr>
              <a:t>Data </a:t>
            </a:r>
            <a:r>
              <a:rPr lang="en-US" sz="7200" b="1" dirty="0">
                <a:solidFill>
                  <a:srgbClr val="0F1419"/>
                </a:solidFill>
                <a:latin typeface="TwitterChirp"/>
              </a:rPr>
              <a:t>has some</a:t>
            </a:r>
            <a:r>
              <a:rPr lang="en-US" sz="7200" b="1" i="0" dirty="0">
                <a:solidFill>
                  <a:srgbClr val="0F1419"/>
                </a:solidFill>
                <a:effectLst/>
                <a:latin typeface="TwitterChirp"/>
              </a:rPr>
              <a:t> public good characteristics. Once produced, marginal cost of additional person using it is very low. High average cost, low marginal cost. But those who do not pay, can be excluded. </a:t>
            </a:r>
          </a:p>
          <a:p>
            <a:endParaRPr lang="en-US" sz="7200" b="1" i="0" dirty="0">
              <a:solidFill>
                <a:srgbClr val="0F1419"/>
              </a:solidFill>
              <a:effectLst/>
              <a:latin typeface="TwitterChirp"/>
            </a:endParaRPr>
          </a:p>
          <a:p>
            <a:r>
              <a:rPr lang="en-US" sz="7200" b="1" i="0" dirty="0">
                <a:solidFill>
                  <a:srgbClr val="0F1419"/>
                </a:solidFill>
                <a:effectLst/>
                <a:latin typeface="TwitterChirp"/>
              </a:rPr>
              <a:t>It is for this reason that essential socio-economic and other data is produced by the government, to be made available with no cost or minimal cost to the user.</a:t>
            </a:r>
          </a:p>
          <a:p>
            <a:endParaRPr lang="en-US" sz="7200" b="1" i="0" dirty="0">
              <a:solidFill>
                <a:srgbClr val="0F1419"/>
              </a:solidFill>
              <a:effectLst/>
              <a:latin typeface="TwitterChirp"/>
            </a:endParaRPr>
          </a:p>
          <a:p>
            <a:r>
              <a:rPr lang="en-US" sz="7200" b="1" dirty="0">
                <a:solidFill>
                  <a:srgbClr val="0F1419"/>
                </a:solidFill>
                <a:latin typeface="TwitterChirp"/>
              </a:rPr>
              <a:t>I</a:t>
            </a:r>
            <a:r>
              <a:rPr lang="en-US" sz="7200" b="1" i="0" dirty="0">
                <a:solidFill>
                  <a:srgbClr val="0F1419"/>
                </a:solidFill>
                <a:effectLst/>
                <a:latin typeface="TwitterChirp"/>
              </a:rPr>
              <a:t>n a feedback loop based policy-making system good and timely data are critical. </a:t>
            </a:r>
            <a:endParaRPr lang="en-US" sz="7200" b="0" i="0" dirty="0">
              <a:solidFill>
                <a:srgbClr val="000000"/>
              </a:solidFill>
              <a:effectLst/>
              <a:latin typeface="BreveText-Book"/>
            </a:endParaRPr>
          </a:p>
          <a:p>
            <a:pPr algn="l" fontAlgn="base"/>
            <a:endParaRPr lang="en-US" sz="7200" b="0" i="0" dirty="0">
              <a:solidFill>
                <a:srgbClr val="000000"/>
              </a:solidFill>
              <a:effectLst/>
              <a:latin typeface="BreveText-Book"/>
            </a:endParaRPr>
          </a:p>
          <a:p>
            <a:endParaRPr lang="en-US" sz="7200" dirty="0">
              <a:solidFill>
                <a:srgbClr val="202124"/>
              </a:solidFill>
              <a:latin typeface="arial" panose="020B0604020202020204" pitchFamily="34" charset="0"/>
            </a:endParaRPr>
          </a:p>
          <a:p>
            <a:endParaRPr lang="en-SG" dirty="0"/>
          </a:p>
        </p:txBody>
      </p:sp>
    </p:spTree>
    <p:extLst>
      <p:ext uri="{BB962C8B-B14F-4D97-AF65-F5344CB8AC3E}">
        <p14:creationId xmlns:p14="http://schemas.microsoft.com/office/powerpoint/2010/main" val="41482411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F6F04-2C63-C2ED-AE25-C2A3821781F8}"/>
              </a:ext>
            </a:extLst>
          </p:cNvPr>
          <p:cNvSpPr>
            <a:spLocks noGrp="1"/>
          </p:cNvSpPr>
          <p:nvPr>
            <p:ph type="title"/>
          </p:nvPr>
        </p:nvSpPr>
        <p:spPr/>
        <p:txBody>
          <a:bodyPr/>
          <a:lstStyle/>
          <a:p>
            <a:endParaRPr lang="en-SG"/>
          </a:p>
        </p:txBody>
      </p:sp>
      <p:pic>
        <p:nvPicPr>
          <p:cNvPr id="1026" name="Picture 2" descr="Image">
            <a:extLst>
              <a:ext uri="{FF2B5EF4-FFF2-40B4-BE49-F238E27FC236}">
                <a16:creationId xmlns:a16="http://schemas.microsoft.com/office/drawing/2014/main" id="{E13E2A94-CDB2-9D65-800E-BAB75D531A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024" y="365125"/>
            <a:ext cx="11903976" cy="656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9007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C148A-A712-3630-72A7-EEDEC9385ED9}"/>
              </a:ext>
            </a:extLst>
          </p:cNvPr>
          <p:cNvSpPr>
            <a:spLocks noGrp="1"/>
          </p:cNvSpPr>
          <p:nvPr>
            <p:ph type="title"/>
          </p:nvPr>
        </p:nvSpPr>
        <p:spPr/>
        <p:txBody>
          <a:bodyPr/>
          <a:lstStyle/>
          <a:p>
            <a:endParaRPr lang="en-SG"/>
          </a:p>
        </p:txBody>
      </p:sp>
      <p:pic>
        <p:nvPicPr>
          <p:cNvPr id="1026" name="Picture 2" descr="Image">
            <a:extLst>
              <a:ext uri="{FF2B5EF4-FFF2-40B4-BE49-F238E27FC236}">
                <a16:creationId xmlns:a16="http://schemas.microsoft.com/office/drawing/2014/main" id="{14926EAA-5C59-63FD-7DC7-DEA2D3DDCA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224" y="92279"/>
            <a:ext cx="12057775" cy="682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7497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DD343-BCDC-64D0-30B3-36A3A486F79C}"/>
              </a:ext>
            </a:extLst>
          </p:cNvPr>
          <p:cNvSpPr>
            <a:spLocks noGrp="1"/>
          </p:cNvSpPr>
          <p:nvPr>
            <p:ph type="title"/>
          </p:nvPr>
        </p:nvSpPr>
        <p:spPr/>
        <p:txBody>
          <a:bodyPr/>
          <a:lstStyle/>
          <a:p>
            <a:endParaRPr lang="en-SG"/>
          </a:p>
        </p:txBody>
      </p:sp>
      <p:pic>
        <p:nvPicPr>
          <p:cNvPr id="7170" name="Picture 2" descr="Image">
            <a:extLst>
              <a:ext uri="{FF2B5EF4-FFF2-40B4-BE49-F238E27FC236}">
                <a16:creationId xmlns:a16="http://schemas.microsoft.com/office/drawing/2014/main" id="{C750F461-9329-9DBD-37CA-E874314D21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6509" y="-180567"/>
            <a:ext cx="11518981" cy="6673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0665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72382-5972-E08C-3791-1676CA592113}"/>
              </a:ext>
            </a:extLst>
          </p:cNvPr>
          <p:cNvSpPr>
            <a:spLocks noGrp="1"/>
          </p:cNvSpPr>
          <p:nvPr>
            <p:ph type="title"/>
          </p:nvPr>
        </p:nvSpPr>
        <p:spPr/>
        <p:txBody>
          <a:bodyPr/>
          <a:lstStyle/>
          <a:p>
            <a:endParaRPr lang="en-SG"/>
          </a:p>
        </p:txBody>
      </p:sp>
      <p:pic>
        <p:nvPicPr>
          <p:cNvPr id="5" name="Content Placeholder 4">
            <a:extLst>
              <a:ext uri="{FF2B5EF4-FFF2-40B4-BE49-F238E27FC236}">
                <a16:creationId xmlns:a16="http://schemas.microsoft.com/office/drawing/2014/main" id="{244B94B1-0091-1F9A-F685-55B40101BC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692" y="265723"/>
            <a:ext cx="11261970" cy="6705600"/>
          </a:xfrm>
        </p:spPr>
      </p:pic>
    </p:spTree>
    <p:extLst>
      <p:ext uri="{BB962C8B-B14F-4D97-AF65-F5344CB8AC3E}">
        <p14:creationId xmlns:p14="http://schemas.microsoft.com/office/powerpoint/2010/main" val="41819602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3C745-985C-3AC4-B6B9-FF3031FD4B7C}"/>
              </a:ext>
            </a:extLst>
          </p:cNvPr>
          <p:cNvSpPr>
            <a:spLocks noGrp="1"/>
          </p:cNvSpPr>
          <p:nvPr>
            <p:ph type="title"/>
          </p:nvPr>
        </p:nvSpPr>
        <p:spPr/>
        <p:txBody>
          <a:bodyPr>
            <a:normAutofit fontScale="90000"/>
          </a:bodyPr>
          <a:lstStyle/>
          <a:p>
            <a:pPr algn="ctr"/>
            <a:br>
              <a:rPr lang="en-US" sz="2000" b="1" i="0">
                <a:solidFill>
                  <a:srgbClr val="0F1419"/>
                </a:solidFill>
                <a:effectLst/>
                <a:latin typeface="TwitterChirp"/>
              </a:rPr>
            </a:br>
            <a:br>
              <a:rPr lang="en-US" sz="2000" b="1" i="0">
                <a:solidFill>
                  <a:srgbClr val="0F1419"/>
                </a:solidFill>
                <a:effectLst/>
                <a:latin typeface="TwitterChirp"/>
              </a:rPr>
            </a:br>
            <a:r>
              <a:rPr lang="en-US" sz="2000" b="1" i="0">
                <a:solidFill>
                  <a:srgbClr val="0F1419"/>
                </a:solidFill>
                <a:effectLst/>
                <a:latin typeface="TwitterChirp"/>
              </a:rPr>
              <a:t>India </a:t>
            </a:r>
            <a:r>
              <a:rPr lang="en-US" sz="2000" b="1" i="0" dirty="0">
                <a:solidFill>
                  <a:srgbClr val="0F1419"/>
                </a:solidFill>
                <a:effectLst/>
                <a:latin typeface="TwitterChirp"/>
              </a:rPr>
              <a:t>will be biggest contributor to increase of</a:t>
            </a:r>
            <a:r>
              <a:rPr lang="en-US" b="1" i="0" dirty="0">
                <a:solidFill>
                  <a:srgbClr val="0F1419"/>
                </a:solidFill>
                <a:effectLst/>
                <a:latin typeface="TwitterChirp"/>
              </a:rPr>
              <a:t> </a:t>
            </a:r>
            <a:r>
              <a:rPr lang="en-US" sz="2000" b="1" i="0" dirty="0">
                <a:solidFill>
                  <a:srgbClr val="0F1419"/>
                </a:solidFill>
                <a:effectLst/>
                <a:latin typeface="TwitterChirp"/>
              </a:rPr>
              <a:t>global middle class, and this scenario may turn out to be cautious. Middle class defined here as per day per person incomes of US$11-110 PPP (2011) [JPM, Brookings.] </a:t>
            </a:r>
            <a:br>
              <a:rPr lang="en-SG" b="1" dirty="0"/>
            </a:br>
            <a:endParaRPr lang="en-SG" b="1" dirty="0"/>
          </a:p>
        </p:txBody>
      </p:sp>
      <p:pic>
        <p:nvPicPr>
          <p:cNvPr id="1026" name="Picture 2" descr="Image">
            <a:extLst>
              <a:ext uri="{FF2B5EF4-FFF2-40B4-BE49-F238E27FC236}">
                <a16:creationId xmlns:a16="http://schemas.microsoft.com/office/drawing/2014/main" id="{EC719C41-063A-A75D-7F89-BE077031AB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088" y="1842403"/>
            <a:ext cx="11056554" cy="486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403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9C09-98FE-1D5B-656A-3B18976373C2}"/>
              </a:ext>
            </a:extLst>
          </p:cNvPr>
          <p:cNvSpPr>
            <a:spLocks noGrp="1"/>
          </p:cNvSpPr>
          <p:nvPr>
            <p:ph type="title"/>
          </p:nvPr>
        </p:nvSpPr>
        <p:spPr/>
        <p:txBody>
          <a:bodyPr/>
          <a:lstStyle/>
          <a:p>
            <a:endParaRPr lang="en-SG"/>
          </a:p>
        </p:txBody>
      </p:sp>
      <p:pic>
        <p:nvPicPr>
          <p:cNvPr id="1026" name="Picture 2" descr="Image">
            <a:extLst>
              <a:ext uri="{FF2B5EF4-FFF2-40B4-BE49-F238E27FC236}">
                <a16:creationId xmlns:a16="http://schemas.microsoft.com/office/drawing/2014/main" id="{E28BB99D-0C35-EF47-CFDE-90709871A7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947" y="365125"/>
            <a:ext cx="11685864" cy="633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4605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B59F-1FBE-2FF4-D2F1-CFA8154E0D48}"/>
              </a:ext>
            </a:extLst>
          </p:cNvPr>
          <p:cNvSpPr>
            <a:spLocks noGrp="1"/>
          </p:cNvSpPr>
          <p:nvPr>
            <p:ph type="title"/>
          </p:nvPr>
        </p:nvSpPr>
        <p:spPr/>
        <p:txBody>
          <a:bodyPr/>
          <a:lstStyle/>
          <a:p>
            <a:endParaRPr lang="en-SG"/>
          </a:p>
        </p:txBody>
      </p:sp>
      <p:pic>
        <p:nvPicPr>
          <p:cNvPr id="2050" name="Picture 2" descr="Image">
            <a:extLst>
              <a:ext uri="{FF2B5EF4-FFF2-40B4-BE49-F238E27FC236}">
                <a16:creationId xmlns:a16="http://schemas.microsoft.com/office/drawing/2014/main" id="{E82E2C43-F99A-E3D4-326D-98649F3E8A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172" y="562062"/>
            <a:ext cx="11864828" cy="6042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1516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B979-88B2-9BF6-1241-D53129F0F0D4}"/>
              </a:ext>
            </a:extLst>
          </p:cNvPr>
          <p:cNvSpPr>
            <a:spLocks noGrp="1"/>
          </p:cNvSpPr>
          <p:nvPr>
            <p:ph type="title"/>
          </p:nvPr>
        </p:nvSpPr>
        <p:spPr/>
        <p:txBody>
          <a:bodyPr>
            <a:normAutofit/>
          </a:bodyPr>
          <a:lstStyle/>
          <a:p>
            <a:pPr algn="ctr"/>
            <a:r>
              <a:rPr lang="en-SG" sz="2800" b="1" dirty="0"/>
              <a:t>Urban/Rural Classification</a:t>
            </a:r>
            <a:endParaRPr lang="en-SG" sz="2800" dirty="0"/>
          </a:p>
        </p:txBody>
      </p:sp>
      <p:sp>
        <p:nvSpPr>
          <p:cNvPr id="3" name="Content Placeholder 2">
            <a:extLst>
              <a:ext uri="{FF2B5EF4-FFF2-40B4-BE49-F238E27FC236}">
                <a16:creationId xmlns:a16="http://schemas.microsoft.com/office/drawing/2014/main" id="{8F5D08B1-BF59-82DB-F0D3-C8C60B733230}"/>
              </a:ext>
            </a:extLst>
          </p:cNvPr>
          <p:cNvSpPr>
            <a:spLocks noGrp="1"/>
          </p:cNvSpPr>
          <p:nvPr>
            <p:ph idx="1"/>
          </p:nvPr>
        </p:nvSpPr>
        <p:spPr/>
        <p:txBody>
          <a:bodyPr>
            <a:normAutofit fontScale="70000" lnSpcReduction="20000"/>
          </a:bodyPr>
          <a:lstStyle/>
          <a:p>
            <a:r>
              <a:rPr lang="en-US" dirty="0"/>
              <a:t>What is “Urban/Rural” India? ***** Shamika Ravi * Executive Summary </a:t>
            </a:r>
          </a:p>
          <a:p>
            <a:r>
              <a:rPr lang="en-US" dirty="0"/>
              <a:t>The issue of labeling settlements as “urban” and “rural” has important policy implications in India since the label determines the local governance structure (panchayat or urban local body) and the allocation of resources under government schemes. </a:t>
            </a:r>
          </a:p>
          <a:p>
            <a:r>
              <a:rPr lang="en-US" dirty="0"/>
              <a:t>Policymakers often work on the faulty assumption that “rural” is a proxy for “poor” and accordingly spend greater resources on provisioning of public goods in areas defined as “rural”. </a:t>
            </a:r>
          </a:p>
          <a:p>
            <a:r>
              <a:rPr lang="en-US" dirty="0"/>
              <a:t>However, the current classification uses a combination of administrative definition and census criteria which are often inadequate in capturing speed and scale of urbanization in India. As a result, de facto urban areas are often governed by panchayats which are less efficient in provisioning of public goods than urban local bodies. </a:t>
            </a:r>
          </a:p>
          <a:p>
            <a:r>
              <a:rPr lang="en-US" dirty="0"/>
              <a:t>India needs a more dynamic approach to defining rural-urban areas which includes technological indicators like night-time light intensity. Further, the government needs to establish “trigger mechanisms” which automate the transition from rural to urban settlement after the prescribed threshold is reached. More fundamentally, the government needs to revisit the assumption of creating schemes based on the rural-urban divide which is a poor proxy for scarcity.</a:t>
            </a:r>
            <a:endParaRPr lang="en-SG" dirty="0"/>
          </a:p>
        </p:txBody>
      </p:sp>
    </p:spTree>
    <p:extLst>
      <p:ext uri="{BB962C8B-B14F-4D97-AF65-F5344CB8AC3E}">
        <p14:creationId xmlns:p14="http://schemas.microsoft.com/office/powerpoint/2010/main" val="33536999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818F1-DA71-D60E-8528-7E92B160A4CB}"/>
              </a:ext>
            </a:extLst>
          </p:cNvPr>
          <p:cNvSpPr>
            <a:spLocks noGrp="1"/>
          </p:cNvSpPr>
          <p:nvPr>
            <p:ph type="title"/>
          </p:nvPr>
        </p:nvSpPr>
        <p:spPr/>
        <p:txBody>
          <a:bodyPr>
            <a:normAutofit/>
          </a:bodyPr>
          <a:lstStyle/>
          <a:p>
            <a:pPr algn="ctr"/>
            <a:r>
              <a:rPr lang="en-SG" sz="2000" b="1" dirty="0"/>
              <a:t>Misreporting of Data  Resulting in corruption</a:t>
            </a:r>
          </a:p>
        </p:txBody>
      </p:sp>
      <p:pic>
        <p:nvPicPr>
          <p:cNvPr id="1026" name="Picture 2" descr="Image">
            <a:extLst>
              <a:ext uri="{FF2B5EF4-FFF2-40B4-BE49-F238E27FC236}">
                <a16:creationId xmlns:a16="http://schemas.microsoft.com/office/drawing/2014/main" id="{64130DD1-5C9A-888A-FDAC-B5CB6C8F6D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561" y="1825625"/>
            <a:ext cx="11761364" cy="491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7860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265AD-0ED8-AE71-BC7F-4C0062A61902}"/>
              </a:ext>
            </a:extLst>
          </p:cNvPr>
          <p:cNvSpPr>
            <a:spLocks noGrp="1"/>
          </p:cNvSpPr>
          <p:nvPr>
            <p:ph type="title"/>
          </p:nvPr>
        </p:nvSpPr>
        <p:spPr/>
        <p:txBody>
          <a:bodyPr>
            <a:normAutofit/>
          </a:bodyPr>
          <a:lstStyle/>
          <a:p>
            <a:pPr algn="ctr"/>
            <a:r>
              <a:rPr lang="en-SG" sz="2000" b="1" dirty="0"/>
              <a:t>How Per- day Construction of Highways is Officially Estimated</a:t>
            </a:r>
          </a:p>
        </p:txBody>
      </p:sp>
      <p:pic>
        <p:nvPicPr>
          <p:cNvPr id="1026" name="Picture 2" descr="Image">
            <a:extLst>
              <a:ext uri="{FF2B5EF4-FFF2-40B4-BE49-F238E27FC236}">
                <a16:creationId xmlns:a16="http://schemas.microsoft.com/office/drawing/2014/main" id="{E60286C3-29C2-1B70-F07C-5A2B1DBF2F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838" y="1825625"/>
            <a:ext cx="11258024" cy="5481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40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DB49F-5946-16B6-FBAE-54984A76C24E}"/>
              </a:ext>
            </a:extLst>
          </p:cNvPr>
          <p:cNvSpPr>
            <a:spLocks noGrp="1"/>
          </p:cNvSpPr>
          <p:nvPr>
            <p:ph type="title"/>
          </p:nvPr>
        </p:nvSpPr>
        <p:spPr/>
        <p:txBody>
          <a:bodyPr/>
          <a:lstStyle/>
          <a:p>
            <a:endParaRPr lang="en-SG"/>
          </a:p>
        </p:txBody>
      </p:sp>
      <p:sp>
        <p:nvSpPr>
          <p:cNvPr id="3" name="Content Placeholder 2">
            <a:extLst>
              <a:ext uri="{FF2B5EF4-FFF2-40B4-BE49-F238E27FC236}">
                <a16:creationId xmlns:a16="http://schemas.microsoft.com/office/drawing/2014/main" id="{6175F764-82AB-63C0-5621-3FD3D3987170}"/>
              </a:ext>
            </a:extLst>
          </p:cNvPr>
          <p:cNvSpPr>
            <a:spLocks noGrp="1"/>
          </p:cNvSpPr>
          <p:nvPr>
            <p:ph idx="1"/>
          </p:nvPr>
        </p:nvSpPr>
        <p:spPr/>
        <p:txBody>
          <a:bodyPr>
            <a:normAutofit fontScale="77500" lnSpcReduction="20000"/>
          </a:bodyPr>
          <a:lstStyle/>
          <a:p>
            <a:r>
              <a:rPr lang="en-US" sz="2800" b="0" i="0" dirty="0">
                <a:solidFill>
                  <a:srgbClr val="202124"/>
                </a:solidFill>
                <a:effectLst/>
                <a:latin typeface="arial" panose="020B0604020202020204" pitchFamily="34" charset="0"/>
              </a:rPr>
              <a:t>The idea that “data is the new oil” </a:t>
            </a:r>
            <a:r>
              <a:rPr lang="en-US" sz="2800" b="1" i="0" dirty="0">
                <a:solidFill>
                  <a:srgbClr val="202124"/>
                </a:solidFill>
                <a:effectLst/>
                <a:latin typeface="arial" panose="020B0604020202020204" pitchFamily="34" charset="0"/>
              </a:rPr>
              <a:t>has to do with the similarities in how the two resources become valuable</a:t>
            </a:r>
            <a:r>
              <a:rPr lang="en-US" sz="2800" b="0" i="0" dirty="0">
                <a:solidFill>
                  <a:srgbClr val="202124"/>
                </a:solidFill>
                <a:effectLst/>
                <a:latin typeface="arial" panose="020B0604020202020204" pitchFamily="34" charset="0"/>
              </a:rPr>
              <a:t>. Just like oil, raw data isn't valuable in and of itself; rather, the value is created when it is gathered quickly, completely, and accurately, and connected to other relevant data.</a:t>
            </a:r>
          </a:p>
          <a:p>
            <a:pPr fontAlgn="base"/>
            <a:r>
              <a:rPr lang="en-US" sz="2800" b="0" i="0" dirty="0">
                <a:solidFill>
                  <a:srgbClr val="000000"/>
                </a:solidFill>
                <a:effectLst/>
                <a:latin typeface="BreveText-Book"/>
              </a:rPr>
              <a:t>Data in the 21st Century is like Oil in the 18th Century: an immensely, untapped valuable asset. Like oil, for those who see Data’s fundamental value and learn to extract and use it there will be huge rewards.</a:t>
            </a:r>
          </a:p>
          <a:p>
            <a:pPr algn="l" fontAlgn="base"/>
            <a:r>
              <a:rPr lang="en-US" sz="2800" b="0" i="0" dirty="0">
                <a:solidFill>
                  <a:srgbClr val="000000"/>
                </a:solidFill>
                <a:effectLst/>
                <a:latin typeface="BreveText-Book"/>
              </a:rPr>
              <a:t>We’re in a digital economy where data is more valuable than ever. It’s the key to the smooth functionality of everything from the government to local companies. Without it, progress would halt.</a:t>
            </a:r>
          </a:p>
          <a:p>
            <a:pPr marL="0" indent="0" algn="l" fontAlgn="base">
              <a:buNone/>
            </a:pPr>
            <a:r>
              <a:rPr lang="en-US" sz="2800" b="0" i="0" dirty="0">
                <a:solidFill>
                  <a:srgbClr val="000000"/>
                </a:solidFill>
                <a:effectLst/>
                <a:latin typeface="BreveText-Book"/>
                <a:hlinkClick r:id="rId2"/>
              </a:rPr>
              <a:t>https://www.wired.com/insights/2014/07/data-new-oil-digital-economy/</a:t>
            </a:r>
            <a:endParaRPr lang="en-US" sz="2800" b="0" i="0" dirty="0">
              <a:solidFill>
                <a:srgbClr val="000000"/>
              </a:solidFill>
              <a:effectLst/>
              <a:latin typeface="BreveText-Book"/>
            </a:endParaRPr>
          </a:p>
          <a:p>
            <a:pPr marL="0" indent="0" algn="l" fontAlgn="base">
              <a:buNone/>
            </a:pPr>
            <a:r>
              <a:rPr lang="en-US" sz="2800" dirty="0">
                <a:solidFill>
                  <a:srgbClr val="000000"/>
                </a:solidFill>
                <a:latin typeface="BreveText-Book"/>
              </a:rPr>
              <a:t>Accessed on 10 April 2023</a:t>
            </a:r>
          </a:p>
          <a:p>
            <a:pPr fontAlgn="base"/>
            <a:r>
              <a:rPr lang="en-US" sz="2800" dirty="0">
                <a:solidFill>
                  <a:srgbClr val="000000"/>
                </a:solidFill>
                <a:latin typeface="BreveText-Book"/>
              </a:rPr>
              <a:t>Adding value to data</a:t>
            </a:r>
            <a:r>
              <a:rPr lang="en-US" sz="2800" b="0" i="0" dirty="0">
                <a:solidFill>
                  <a:srgbClr val="000000"/>
                </a:solidFill>
                <a:effectLst/>
                <a:latin typeface="BreveText-Book"/>
              </a:rPr>
              <a:t> requires adherence to the spirit </a:t>
            </a:r>
            <a:r>
              <a:rPr lang="en-US" sz="2800" dirty="0">
                <a:solidFill>
                  <a:srgbClr val="000000"/>
                </a:solidFill>
                <a:latin typeface="BreveText-Book"/>
              </a:rPr>
              <a:t>of the scientific method </a:t>
            </a:r>
          </a:p>
          <a:p>
            <a:pPr marL="0" indent="0">
              <a:buNone/>
            </a:pPr>
            <a:r>
              <a:rPr lang="en-SG" dirty="0"/>
              <a:t>Next Slide</a:t>
            </a:r>
          </a:p>
        </p:txBody>
      </p:sp>
    </p:spTree>
    <p:extLst>
      <p:ext uri="{BB962C8B-B14F-4D97-AF65-F5344CB8AC3E}">
        <p14:creationId xmlns:p14="http://schemas.microsoft.com/office/powerpoint/2010/main" val="37815715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5FE94-F265-4275-C22A-1C0C7A8CC180}"/>
              </a:ext>
            </a:extLst>
          </p:cNvPr>
          <p:cNvSpPr>
            <a:spLocks noGrp="1"/>
          </p:cNvSpPr>
          <p:nvPr>
            <p:ph type="title"/>
          </p:nvPr>
        </p:nvSpPr>
        <p:spPr/>
        <p:txBody>
          <a:bodyPr>
            <a:normAutofit/>
          </a:bodyPr>
          <a:lstStyle/>
          <a:p>
            <a:pPr algn="ctr"/>
            <a:r>
              <a:rPr lang="en-SG" sz="2800" b="1" dirty="0"/>
              <a:t>Delayed Data Can  Lead to Inappropriate Public Policies</a:t>
            </a:r>
          </a:p>
        </p:txBody>
      </p:sp>
      <p:pic>
        <p:nvPicPr>
          <p:cNvPr id="1026" name="Picture 2" descr="Image">
            <a:extLst>
              <a:ext uri="{FF2B5EF4-FFF2-40B4-BE49-F238E27FC236}">
                <a16:creationId xmlns:a16="http://schemas.microsoft.com/office/drawing/2014/main" id="{1DFB112D-D7CC-614F-68B5-C357819EE4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112" y="1690688"/>
            <a:ext cx="11601974" cy="4978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1481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46D9-10FD-6BC9-F0A0-FCDBA30C73C5}"/>
              </a:ext>
            </a:extLst>
          </p:cNvPr>
          <p:cNvSpPr>
            <a:spLocks noGrp="1"/>
          </p:cNvSpPr>
          <p:nvPr>
            <p:ph type="title"/>
          </p:nvPr>
        </p:nvSpPr>
        <p:spPr/>
        <p:txBody>
          <a:bodyPr>
            <a:normAutofit/>
          </a:bodyPr>
          <a:lstStyle/>
          <a:p>
            <a:pPr algn="ctr"/>
            <a:r>
              <a:rPr lang="en-SG" sz="2000" b="1" dirty="0"/>
              <a:t>Select Additional References</a:t>
            </a:r>
            <a:br>
              <a:rPr lang="en-SG" sz="2000" b="1" dirty="0"/>
            </a:br>
            <a:endParaRPr lang="en-SG" sz="2000" b="1" dirty="0"/>
          </a:p>
        </p:txBody>
      </p:sp>
      <p:sp>
        <p:nvSpPr>
          <p:cNvPr id="3" name="Content Placeholder 2">
            <a:extLst>
              <a:ext uri="{FF2B5EF4-FFF2-40B4-BE49-F238E27FC236}">
                <a16:creationId xmlns:a16="http://schemas.microsoft.com/office/drawing/2014/main" id="{C35EAFF9-CC98-C8A3-2F9F-DE2F8B76A81E}"/>
              </a:ext>
            </a:extLst>
          </p:cNvPr>
          <p:cNvSpPr>
            <a:spLocks noGrp="1"/>
          </p:cNvSpPr>
          <p:nvPr>
            <p:ph idx="1"/>
          </p:nvPr>
        </p:nvSpPr>
        <p:spPr/>
        <p:txBody>
          <a:bodyPr>
            <a:normAutofit lnSpcReduction="10000"/>
          </a:bodyPr>
          <a:lstStyle/>
          <a:p>
            <a:r>
              <a:rPr lang="en-US" dirty="0"/>
              <a:t>A Secular Democracy in Practice: Objective Assessment of Amenities Programs in India </a:t>
            </a:r>
          </a:p>
          <a:p>
            <a:pPr marL="0" indent="0">
              <a:buNone/>
            </a:pPr>
            <a:r>
              <a:rPr lang="en-US" dirty="0"/>
              <a:t>Shamika Ravi</a:t>
            </a:r>
          </a:p>
          <a:p>
            <a:pPr marL="0" indent="0">
              <a:buNone/>
            </a:pPr>
            <a:r>
              <a:rPr lang="en-US" dirty="0"/>
              <a:t>Economic Advisory Council to the Prime Minister (EAC)</a:t>
            </a:r>
          </a:p>
          <a:p>
            <a:pPr marL="0" indent="0">
              <a:buNone/>
            </a:pPr>
            <a:r>
              <a:rPr lang="en-US" dirty="0"/>
              <a:t>EAC-PM Working Paper Series EAC-PM/WP/18/2023 ,April, 2023 </a:t>
            </a:r>
          </a:p>
          <a:p>
            <a:r>
              <a:rPr lang="en-US" dirty="0"/>
              <a:t>Siddharth Tiwari, Frank Packer, and Rahul Matthan,2023.</a:t>
            </a:r>
          </a:p>
          <a:p>
            <a:pPr marL="0" indent="0">
              <a:buNone/>
            </a:pPr>
            <a:r>
              <a:rPr lang="en-US" dirty="0"/>
              <a:t>“Data by People, for People”  Finance and Development, March</a:t>
            </a:r>
          </a:p>
          <a:p>
            <a:pPr marL="0" indent="0">
              <a:buNone/>
            </a:pPr>
            <a:r>
              <a:rPr lang="en-SG" dirty="0">
                <a:hlinkClick r:id="rId2"/>
              </a:rPr>
              <a:t>TIWARI-Data-People.pdf</a:t>
            </a:r>
            <a:endParaRPr lang="en-SG" dirty="0"/>
          </a:p>
          <a:p>
            <a:pPr marL="0" indent="0">
              <a:buNone/>
            </a:pPr>
            <a:r>
              <a:rPr lang="en-SG" dirty="0"/>
              <a:t>Accessed on </a:t>
            </a:r>
            <a:r>
              <a:rPr lang="en-SG"/>
              <a:t>1 June 2023</a:t>
            </a:r>
            <a:endParaRPr lang="en-US" dirty="0"/>
          </a:p>
          <a:p>
            <a:endParaRPr lang="en-SG" dirty="0"/>
          </a:p>
        </p:txBody>
      </p:sp>
    </p:spTree>
    <p:extLst>
      <p:ext uri="{BB962C8B-B14F-4D97-AF65-F5344CB8AC3E}">
        <p14:creationId xmlns:p14="http://schemas.microsoft.com/office/powerpoint/2010/main" val="31676460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850C-CC01-1ACD-C15F-BBC4A466491B}"/>
              </a:ext>
            </a:extLst>
          </p:cNvPr>
          <p:cNvSpPr>
            <a:spLocks noGrp="1"/>
          </p:cNvSpPr>
          <p:nvPr>
            <p:ph type="title"/>
          </p:nvPr>
        </p:nvSpPr>
        <p:spPr/>
        <p:txBody>
          <a:bodyPr>
            <a:normAutofit/>
          </a:bodyPr>
          <a:lstStyle/>
          <a:p>
            <a:pPr algn="ctr"/>
            <a:r>
              <a:rPr lang="en-SG" sz="2800" b="1" dirty="0"/>
              <a:t>Select Additional References</a:t>
            </a:r>
          </a:p>
        </p:txBody>
      </p:sp>
      <p:sp>
        <p:nvSpPr>
          <p:cNvPr id="3" name="Content Placeholder 2">
            <a:extLst>
              <a:ext uri="{FF2B5EF4-FFF2-40B4-BE49-F238E27FC236}">
                <a16:creationId xmlns:a16="http://schemas.microsoft.com/office/drawing/2014/main" id="{ABEA7BDB-5287-FBF4-2B22-EDA48654A645}"/>
              </a:ext>
            </a:extLst>
          </p:cNvPr>
          <p:cNvSpPr>
            <a:spLocks noGrp="1"/>
          </p:cNvSpPr>
          <p:nvPr>
            <p:ph idx="1"/>
          </p:nvPr>
        </p:nvSpPr>
        <p:spPr/>
        <p:txBody>
          <a:bodyPr>
            <a:normAutofit fontScale="92500" lnSpcReduction="10000"/>
          </a:bodyPr>
          <a:lstStyle/>
          <a:p>
            <a:r>
              <a:rPr lang="en-US" dirty="0"/>
              <a:t>EAC-PM Working Paper Series EAC-PM/WP/15/2023 </a:t>
            </a:r>
          </a:p>
          <a:p>
            <a:pPr marL="0" indent="0">
              <a:buNone/>
            </a:pPr>
            <a:r>
              <a:rPr lang="en-US" dirty="0"/>
              <a:t>What is “Urban/Rural” India? By</a:t>
            </a:r>
          </a:p>
          <a:p>
            <a:pPr marL="0" indent="0">
              <a:buNone/>
            </a:pPr>
            <a:r>
              <a:rPr lang="en-US" dirty="0"/>
              <a:t>Shamika Ravi Economic Advisory Council to the Prime Minister March, 2023 </a:t>
            </a:r>
          </a:p>
          <a:p>
            <a:r>
              <a:rPr lang="en-SG" dirty="0"/>
              <a:t>Helping Doctors and Patients Make Sense of Health Statistics</a:t>
            </a:r>
          </a:p>
          <a:p>
            <a:pPr marL="0" indent="0">
              <a:buNone/>
            </a:pPr>
            <a:r>
              <a:rPr lang="en-SG" dirty="0"/>
              <a:t>By Gerd </a:t>
            </a:r>
            <a:r>
              <a:rPr lang="en-SG" dirty="0" err="1"/>
              <a:t>Gigerenzer</a:t>
            </a:r>
            <a:r>
              <a:rPr lang="en-SG" dirty="0"/>
              <a:t>, Wolfgang </a:t>
            </a:r>
            <a:r>
              <a:rPr lang="en-SG" dirty="0" err="1"/>
              <a:t>Gaissmaier,Elke</a:t>
            </a:r>
            <a:r>
              <a:rPr lang="en-SG" dirty="0"/>
              <a:t> Kurz-</a:t>
            </a:r>
            <a:r>
              <a:rPr lang="en-SG" dirty="0" err="1"/>
              <a:t>Milcke</a:t>
            </a:r>
            <a:r>
              <a:rPr lang="en-SG" dirty="0"/>
              <a:t>, Lisa M. Schwartz, and Steven Woloshin</a:t>
            </a:r>
          </a:p>
          <a:p>
            <a:pPr marL="0" indent="0">
              <a:buNone/>
            </a:pPr>
            <a:r>
              <a:rPr lang="en-US" dirty="0"/>
              <a:t>PSYCHOLOGICAL SCIENCE IN THE PUBLIC INTEREST, </a:t>
            </a:r>
            <a:r>
              <a:rPr lang="en-SG" dirty="0"/>
              <a:t>Volume 8—Number 2, 2008</a:t>
            </a:r>
          </a:p>
          <a:p>
            <a:pPr marL="0" indent="0">
              <a:buNone/>
            </a:pPr>
            <a:r>
              <a:rPr lang="en-SG" dirty="0">
                <a:hlinkClick r:id="rId2"/>
              </a:rPr>
              <a:t>Health Statistics.pdf</a:t>
            </a:r>
            <a:endParaRPr lang="en-SG" dirty="0"/>
          </a:p>
          <a:p>
            <a:pPr marL="0" indent="0">
              <a:buNone/>
            </a:pPr>
            <a:r>
              <a:rPr lang="en-SG" dirty="0"/>
              <a:t>Accessed on 1 June 2023</a:t>
            </a:r>
          </a:p>
        </p:txBody>
      </p:sp>
    </p:spTree>
    <p:extLst>
      <p:ext uri="{BB962C8B-B14F-4D97-AF65-F5344CB8AC3E}">
        <p14:creationId xmlns:p14="http://schemas.microsoft.com/office/powerpoint/2010/main" val="2982791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34E9-2C2C-4EC1-7FC5-B8DAC8C5B52B}"/>
              </a:ext>
            </a:extLst>
          </p:cNvPr>
          <p:cNvSpPr>
            <a:spLocks noGrp="1"/>
          </p:cNvSpPr>
          <p:nvPr>
            <p:ph type="title"/>
          </p:nvPr>
        </p:nvSpPr>
        <p:spPr/>
        <p:txBody>
          <a:bodyPr/>
          <a:lstStyle/>
          <a:p>
            <a:r>
              <a:rPr lang="en-SG" dirty="0"/>
              <a:t> w</a:t>
            </a:r>
          </a:p>
        </p:txBody>
      </p:sp>
      <p:pic>
        <p:nvPicPr>
          <p:cNvPr id="1026" name="Picture 2" descr="Image">
            <a:extLst>
              <a:ext uri="{FF2B5EF4-FFF2-40B4-BE49-F238E27FC236}">
                <a16:creationId xmlns:a16="http://schemas.microsoft.com/office/drawing/2014/main" id="{5BC18C9F-7FA4-5823-3290-6FB53EA6CE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226" y="293614"/>
            <a:ext cx="11794921" cy="644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677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F0D5D-43BF-BB30-4301-375F627A30D0}"/>
              </a:ext>
            </a:extLst>
          </p:cNvPr>
          <p:cNvSpPr>
            <a:spLocks noGrp="1"/>
          </p:cNvSpPr>
          <p:nvPr>
            <p:ph type="title"/>
          </p:nvPr>
        </p:nvSpPr>
        <p:spPr/>
        <p:txBody>
          <a:bodyPr/>
          <a:lstStyle/>
          <a:p>
            <a:endParaRPr lang="en-SG"/>
          </a:p>
        </p:txBody>
      </p:sp>
      <p:sp>
        <p:nvSpPr>
          <p:cNvPr id="3" name="Content Placeholder 2">
            <a:extLst>
              <a:ext uri="{FF2B5EF4-FFF2-40B4-BE49-F238E27FC236}">
                <a16:creationId xmlns:a16="http://schemas.microsoft.com/office/drawing/2014/main" id="{272E6715-A7D1-6DAF-B1A3-604234470A38}"/>
              </a:ext>
            </a:extLst>
          </p:cNvPr>
          <p:cNvSpPr>
            <a:spLocks noGrp="1"/>
          </p:cNvSpPr>
          <p:nvPr>
            <p:ph idx="1"/>
          </p:nvPr>
        </p:nvSpPr>
        <p:spPr/>
        <p:txBody>
          <a:bodyPr/>
          <a:lstStyle/>
          <a:p>
            <a:r>
              <a:rPr lang="en-US" b="0" i="0" u="none" strike="noStrike" dirty="0">
                <a:solidFill>
                  <a:srgbClr val="1D9BF0"/>
                </a:solidFill>
                <a:effectLst/>
                <a:latin typeface="TwitterChirp"/>
                <a:hlinkClick r:id="rId2"/>
              </a:rPr>
              <a:t>#PublicEcon</a:t>
            </a:r>
            <a:r>
              <a:rPr lang="en-US" b="0" i="0" dirty="0">
                <a:solidFill>
                  <a:srgbClr val="0F1419"/>
                </a:solidFill>
                <a:effectLst/>
                <a:latin typeface="TwitterChirp"/>
              </a:rPr>
              <a:t>, </a:t>
            </a:r>
            <a:r>
              <a:rPr lang="en-US" b="0" i="0" u="none" strike="noStrike" dirty="0">
                <a:solidFill>
                  <a:srgbClr val="1D9BF0"/>
                </a:solidFill>
                <a:effectLst/>
                <a:latin typeface="TwitterChirp"/>
                <a:hlinkClick r:id="rId3"/>
              </a:rPr>
              <a:t>#RegulatoryEc</a:t>
            </a:r>
            <a:r>
              <a:rPr lang="en-US" b="0" i="0" dirty="0">
                <a:solidFill>
                  <a:srgbClr val="0F1419"/>
                </a:solidFill>
                <a:effectLst/>
                <a:latin typeface="TwitterChirp"/>
              </a:rPr>
              <a:t> How many ministries, departments, agencies, central or state, know how to do “</a:t>
            </a:r>
            <a:r>
              <a:rPr lang="en-US" b="0" i="0" u="none" strike="noStrike" dirty="0">
                <a:solidFill>
                  <a:srgbClr val="1D9BF0"/>
                </a:solidFill>
                <a:effectLst/>
                <a:latin typeface="TwitterChirp"/>
                <a:hlinkClick r:id="rId4"/>
              </a:rPr>
              <a:t>#cost</a:t>
            </a:r>
            <a:r>
              <a:rPr lang="en-US" b="0" i="0" dirty="0">
                <a:solidFill>
                  <a:srgbClr val="0F1419"/>
                </a:solidFill>
                <a:effectLst/>
                <a:latin typeface="TwitterChirp"/>
              </a:rPr>
              <a:t>-</a:t>
            </a:r>
            <a:r>
              <a:rPr lang="en-US" b="0" i="0" u="none" strike="noStrike" dirty="0">
                <a:solidFill>
                  <a:srgbClr val="1D9BF0"/>
                </a:solidFill>
                <a:effectLst/>
                <a:latin typeface="TwitterChirp"/>
                <a:hlinkClick r:id="rId5"/>
              </a:rPr>
              <a:t>#benefit</a:t>
            </a:r>
            <a:r>
              <a:rPr lang="en-US" b="0" i="0" dirty="0">
                <a:solidFill>
                  <a:srgbClr val="0F1419"/>
                </a:solidFill>
                <a:effectLst/>
                <a:latin typeface="TwitterChirp"/>
              </a:rPr>
              <a:t> </a:t>
            </a:r>
            <a:r>
              <a:rPr lang="en-US" b="0" i="0" u="none" strike="noStrike" dirty="0">
                <a:solidFill>
                  <a:srgbClr val="1D9BF0"/>
                </a:solidFill>
                <a:effectLst/>
                <a:latin typeface="TwitterChirp"/>
                <a:hlinkClick r:id="rId6"/>
              </a:rPr>
              <a:t>#analysis</a:t>
            </a:r>
            <a:r>
              <a:rPr lang="en-US" b="0" i="0" dirty="0">
                <a:solidFill>
                  <a:srgbClr val="0F1419"/>
                </a:solidFill>
                <a:effectLst/>
                <a:latin typeface="TwitterChirp"/>
              </a:rPr>
              <a:t>” that informs whether &amp; how to regulate, and/or how to allocate public investment? </a:t>
            </a:r>
          </a:p>
          <a:p>
            <a:r>
              <a:rPr lang="en-US" b="0" i="0" dirty="0">
                <a:solidFill>
                  <a:srgbClr val="0F1419"/>
                </a:solidFill>
                <a:effectLst/>
                <a:latin typeface="TwitterChirp"/>
              </a:rPr>
              <a:t>My guess 0 to 10, in whole of India</a:t>
            </a:r>
          </a:p>
          <a:p>
            <a:pPr marL="0" indent="0">
              <a:buNone/>
            </a:pPr>
            <a:r>
              <a:rPr lang="en-US" dirty="0">
                <a:solidFill>
                  <a:srgbClr val="0F1419"/>
                </a:solidFill>
                <a:latin typeface="TwitterChirp"/>
              </a:rPr>
              <a:t>Arvind </a:t>
            </a:r>
            <a:r>
              <a:rPr lang="en-US" dirty="0" err="1">
                <a:solidFill>
                  <a:srgbClr val="0F1419"/>
                </a:solidFill>
                <a:latin typeface="TwitterChirp"/>
              </a:rPr>
              <a:t>Virmani</a:t>
            </a:r>
            <a:r>
              <a:rPr lang="en-US" dirty="0">
                <a:solidFill>
                  <a:srgbClr val="0F1419"/>
                </a:solidFill>
                <a:latin typeface="TwitterChirp"/>
              </a:rPr>
              <a:t>, </a:t>
            </a:r>
            <a:r>
              <a:rPr lang="en-SG" b="0" i="0" dirty="0">
                <a:solidFill>
                  <a:srgbClr val="0F1419"/>
                </a:solidFill>
                <a:effectLst/>
                <a:latin typeface="TwitterChirp"/>
              </a:rPr>
              <a:t>Member, NITI Aayog</a:t>
            </a:r>
          </a:p>
          <a:p>
            <a:pPr marL="0" indent="0">
              <a:buNone/>
            </a:pPr>
            <a:endParaRPr lang="en-SG" dirty="0">
              <a:solidFill>
                <a:srgbClr val="0F1419"/>
              </a:solidFill>
              <a:latin typeface="TwitterChirp"/>
            </a:endParaRPr>
          </a:p>
          <a:p>
            <a:pPr marL="0" indent="0">
              <a:buNone/>
            </a:pPr>
            <a:r>
              <a:rPr lang="en-SG" dirty="0">
                <a:solidFill>
                  <a:srgbClr val="0F1419"/>
                </a:solidFill>
                <a:latin typeface="TwitterChirp"/>
              </a:rPr>
              <a:t>This suggests plenty of scope for capacity building in Monitoring and Evaluation</a:t>
            </a:r>
            <a:endParaRPr lang="en-SG" dirty="0"/>
          </a:p>
        </p:txBody>
      </p:sp>
    </p:spTree>
    <p:extLst>
      <p:ext uri="{BB962C8B-B14F-4D97-AF65-F5344CB8AC3E}">
        <p14:creationId xmlns:p14="http://schemas.microsoft.com/office/powerpoint/2010/main" val="1546851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891</TotalTime>
  <Words>6470</Words>
  <Application>Microsoft Office PowerPoint</Application>
  <PresentationFormat>Widescreen</PresentationFormat>
  <Paragraphs>275</Paragraphs>
  <Slides>72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72</vt:i4>
      </vt:variant>
    </vt:vector>
  </HeadingPairs>
  <TitlesOfParts>
    <vt:vector size="82" baseType="lpstr">
      <vt:lpstr>arial</vt:lpstr>
      <vt:lpstr>arial</vt:lpstr>
      <vt:lpstr>BreveText-Book</vt:lpstr>
      <vt:lpstr>Calibri</vt:lpstr>
      <vt:lpstr>Calibri Light</vt:lpstr>
      <vt:lpstr>Merriweather</vt:lpstr>
      <vt:lpstr>sohne</vt:lpstr>
      <vt:lpstr>source-serif-pro</vt:lpstr>
      <vt:lpstr>TwitterChirp</vt:lpstr>
      <vt:lpstr>Office Theme</vt:lpstr>
      <vt:lpstr>Descriptive Statistics and Public policy  Mukul Asher</vt:lpstr>
      <vt:lpstr>Organization</vt:lpstr>
      <vt:lpstr>Preliminaries  C. R. Rao</vt:lpstr>
      <vt:lpstr>Preliminaries C. R. Rao</vt:lpstr>
      <vt:lpstr> Preliminaries  C. R. Rao</vt:lpstr>
      <vt:lpstr>Preliminaries</vt:lpstr>
      <vt:lpstr>PowerPoint Presentation</vt:lpstr>
      <vt:lpstr> w</vt:lpstr>
      <vt:lpstr>PowerPoint Presentation</vt:lpstr>
      <vt:lpstr>Steward Brand</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PowerPoint Presentation</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PowerPoint Presentation</vt:lpstr>
      <vt:lpstr>Child marriages are falling rapidly in India. Big variations in progress across states - while Uttar Pradesh has made remarkable gains (massive decline!), West Bengal continues to struggle with very high prevalence (42%) and minimal decline. ---Shamika Ravi</vt:lpstr>
      <vt:lpstr>Lessons from Darrel Huff’s 1954 Book-How to Lie with Statistics</vt:lpstr>
      <vt:lpstr>PowerPoint Presentation</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Lessons from Darrel Huff’s 1954 Book-How to Lie with Statistics</vt:lpstr>
      <vt:lpstr>Select Examples  from India</vt:lpstr>
      <vt:lpstr>PowerPoint Presentation</vt:lpstr>
      <vt:lpstr>PowerPoint Presentation</vt:lpstr>
      <vt:lpstr>PowerPoint Presentation</vt:lpstr>
      <vt:lpstr>PowerPoint Presentation</vt:lpstr>
      <vt:lpstr>PowerPoint Presentation</vt:lpstr>
      <vt:lpstr>  India will be biggest contributor to increase of global middle class, and this scenario may turn out to be cautious. Middle class defined here as per day per person incomes of US$11-110 PPP (2011) [JPM, Brookings.]  </vt:lpstr>
      <vt:lpstr>PowerPoint Presentation</vt:lpstr>
      <vt:lpstr>PowerPoint Presentation</vt:lpstr>
      <vt:lpstr>Urban/Rural Classification</vt:lpstr>
      <vt:lpstr>Misreporting of Data  Resulting in corruption</vt:lpstr>
      <vt:lpstr>How Per- day Construction of Highways is Officially Estimated</vt:lpstr>
      <vt:lpstr>Delayed Data Can  Lead to Inappropriate Public Policies</vt:lpstr>
      <vt:lpstr>Select Additional References </vt:lpstr>
      <vt:lpstr>Select Additional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and Public policy  Mukul Asher</dc:title>
  <dc:creator>Mukul Asher</dc:creator>
  <cp:lastModifiedBy>Mukul Asher</cp:lastModifiedBy>
  <cp:revision>22</cp:revision>
  <dcterms:created xsi:type="dcterms:W3CDTF">2023-03-31T08:04:21Z</dcterms:created>
  <dcterms:modified xsi:type="dcterms:W3CDTF">2023-06-14T10:10:23Z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1449235</vt:lpwstr>
  </property>
  <property fmtid="{D5CDD505-2E9C-101B-9397-08002B2CF9AE}" name="NXPowerLiteSettings" pid="3">
    <vt:lpwstr>F7000400038000</vt:lpwstr>
  </property>
  <property fmtid="{D5CDD505-2E9C-101B-9397-08002B2CF9AE}" name="NXPowerLiteVersion" pid="4">
    <vt:lpwstr>S10.0.0</vt:lpwstr>
  </property>
</Properties>
</file>